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3"/>
  </p:notesMasterIdLst>
  <p:handoutMasterIdLst>
    <p:handoutMasterId r:id="rId14"/>
  </p:handoutMasterIdLst>
  <p:sldIdLst>
    <p:sldId id="259" r:id="rId2"/>
    <p:sldId id="260" r:id="rId3"/>
    <p:sldId id="287" r:id="rId4"/>
    <p:sldId id="266" r:id="rId5"/>
    <p:sldId id="271" r:id="rId6"/>
    <p:sldId id="282" r:id="rId7"/>
    <p:sldId id="265" r:id="rId8"/>
    <p:sldId id="284" r:id="rId9"/>
    <p:sldId id="270" r:id="rId10"/>
    <p:sldId id="286" r:id="rId11"/>
    <p:sldId id="288" r:id="rId12"/>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880"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Devanny Karen (H&amp;MS CCG)" initials="DK(C" lastIdx="13" clrIdx="0">
    <p:extLst>
      <p:ext uri="{19B8F6BF-5375-455C-9EA6-DF929625EA0E}">
        <p15:presenceInfo xmlns:p15="http://schemas.microsoft.com/office/powerpoint/2012/main" userId="S-1-5-21-3727162561-1520512878-421280851-1371943"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E5CAF"/>
    <a:srgbClr val="CC99FF"/>
    <a:srgbClr val="EBFFFE"/>
    <a:srgbClr val="ABD2EA"/>
    <a:srgbClr val="05A5D2"/>
    <a:srgbClr val="66B7DC"/>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820" autoAdjust="0"/>
  </p:normalViewPr>
  <p:slideViewPr>
    <p:cSldViewPr>
      <p:cViewPr varScale="1">
        <p:scale>
          <a:sx n="108" d="100"/>
          <a:sy n="108" d="100"/>
        </p:scale>
        <p:origin x="1704" y="78"/>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commentAuthors" Target="commentAuthors.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DD7EFF60-062B-48CD-A0F5-6A6F0718DC20}" type="datetimeFigureOut">
              <a:rPr lang="en-GB" smtClean="0"/>
              <a:t>21/09/2020</a:t>
            </a:fld>
            <a:endParaRPr lang="en-GB"/>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GB"/>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484D9191-46BC-42B2-AE4A-4B7C6B0F2B9F}" type="slidenum">
              <a:rPr lang="en-GB" smtClean="0"/>
              <a:t>‹#›</a:t>
            </a:fld>
            <a:endParaRPr lang="en-GB"/>
          </a:p>
        </p:txBody>
      </p:sp>
    </p:spTree>
    <p:extLst>
      <p:ext uri="{BB962C8B-B14F-4D97-AF65-F5344CB8AC3E}">
        <p14:creationId xmlns:p14="http://schemas.microsoft.com/office/powerpoint/2010/main" val="89698052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959F40EE-3A76-46A4-BA3D-4FB58B2385C9}" type="datetimeFigureOut">
              <a:rPr lang="en-GB" smtClean="0"/>
              <a:t>21/09/2020</a:t>
            </a:fld>
            <a:endParaRPr lang="en-GB"/>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1E03971-B536-4707-BB9A-B277812180EE}" type="slidenum">
              <a:rPr lang="en-GB" smtClean="0"/>
              <a:t>‹#›</a:t>
            </a:fld>
            <a:endParaRPr lang="en-GB"/>
          </a:p>
        </p:txBody>
      </p:sp>
    </p:spTree>
    <p:extLst>
      <p:ext uri="{BB962C8B-B14F-4D97-AF65-F5344CB8AC3E}">
        <p14:creationId xmlns:p14="http://schemas.microsoft.com/office/powerpoint/2010/main" val="12530346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Master" Target="../slideMasters/slideMaster1.xml"/><Relationship Id="rId4" Type="http://schemas.openxmlformats.org/officeDocument/2006/relationships/image" Target="../media/image1.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pic>
        <p:nvPicPr>
          <p:cNvPr id="15" name="Picture 14"/>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9144714" cy="6858000"/>
          </a:xfrm>
          <a:prstGeom prst="rect">
            <a:avLst/>
          </a:prstGeom>
        </p:spPr>
      </p:pic>
      <p:pic>
        <p:nvPicPr>
          <p:cNvPr id="9" name="Picture 8"/>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461287" y="183962"/>
            <a:ext cx="1483080" cy="593232"/>
          </a:xfrm>
          <a:prstGeom prst="rect">
            <a:avLst/>
          </a:prstGeom>
        </p:spPr>
      </p:pic>
      <p:cxnSp>
        <p:nvCxnSpPr>
          <p:cNvPr id="10" name="Straight Connector 9"/>
          <p:cNvCxnSpPr/>
          <p:nvPr userDrawn="1"/>
        </p:nvCxnSpPr>
        <p:spPr>
          <a:xfrm>
            <a:off x="1722690" y="15535743"/>
            <a:ext cx="6700520" cy="23495"/>
          </a:xfrm>
          <a:prstGeom prst="line">
            <a:avLst/>
          </a:prstGeom>
          <a:ln w="12700">
            <a:solidFill>
              <a:schemeClr val="accent2"/>
            </a:solidFill>
          </a:ln>
        </p:spPr>
        <p:style>
          <a:lnRef idx="1">
            <a:schemeClr val="accent1"/>
          </a:lnRef>
          <a:fillRef idx="0">
            <a:schemeClr val="accent1"/>
          </a:fillRef>
          <a:effectRef idx="0">
            <a:schemeClr val="accent1"/>
          </a:effectRef>
          <a:fontRef idx="minor">
            <a:schemeClr val="tx1"/>
          </a:fontRef>
        </p:style>
      </p:cxnSp>
      <p:sp>
        <p:nvSpPr>
          <p:cNvPr id="11" name="Rectangle 5"/>
          <p:cNvSpPr>
            <a:spLocks noChangeArrowheads="1"/>
          </p:cNvSpPr>
          <p:nvPr userDrawn="1"/>
        </p:nvSpPr>
        <p:spPr bwMode="auto">
          <a:xfrm>
            <a:off x="1198180" y="6129488"/>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pic>
        <p:nvPicPr>
          <p:cNvPr id="12" name="Picture 22"/>
          <p:cNvPicPr>
            <a:picLocks noChangeAspect="1" noChangeArrowheads="1"/>
          </p:cNvPicPr>
          <p:nvPr userDrawn="1"/>
        </p:nvPicPr>
        <p:blipFill>
          <a:blip r:embed="rId4" cstate="print">
            <a:extLst>
              <a:ext uri="{28A0092B-C50C-407E-A947-70E740481C1C}">
                <a14:useLocalDpi xmlns:a14="http://schemas.microsoft.com/office/drawing/2010/main" val="0"/>
              </a:ext>
            </a:extLst>
          </a:blip>
          <a:stretch>
            <a:fillRect/>
          </a:stretch>
        </p:blipFill>
        <p:spPr bwMode="auto">
          <a:xfrm>
            <a:off x="259941" y="6233559"/>
            <a:ext cx="1187226" cy="446709"/>
          </a:xfrm>
          <a:prstGeom prst="rect">
            <a:avLst/>
          </a:prstGeom>
          <a:noFill/>
          <a:extLst>
            <a:ext uri="{909E8E84-426E-40DD-AFC4-6F175D3DCCD1}">
              <a14:hiddenFill xmlns:a14="http://schemas.microsoft.com/office/drawing/2010/main">
                <a:solidFill>
                  <a:srgbClr val="FFFFFF"/>
                </a:solidFill>
              </a14:hiddenFill>
            </a:ext>
          </a:extLst>
        </p:spPr>
      </p:pic>
      <p:cxnSp>
        <p:nvCxnSpPr>
          <p:cNvPr id="13" name="Straight Connector 12"/>
          <p:cNvCxnSpPr/>
          <p:nvPr userDrawn="1"/>
        </p:nvCxnSpPr>
        <p:spPr>
          <a:xfrm>
            <a:off x="238069" y="6129488"/>
            <a:ext cx="8613756" cy="0"/>
          </a:xfrm>
          <a:prstGeom prst="line">
            <a:avLst/>
          </a:prstGeom>
          <a:ln w="19050"/>
        </p:spPr>
        <p:style>
          <a:lnRef idx="1">
            <a:schemeClr val="accent1"/>
          </a:lnRef>
          <a:fillRef idx="0">
            <a:schemeClr val="accent1"/>
          </a:fillRef>
          <a:effectRef idx="0">
            <a:schemeClr val="accent1"/>
          </a:effectRef>
          <a:fontRef idx="minor">
            <a:schemeClr val="tx1"/>
          </a:fontRef>
        </p:style>
      </p:cxnSp>
      <p:sp>
        <p:nvSpPr>
          <p:cNvPr id="14" name="TextBox 13"/>
          <p:cNvSpPr txBox="1"/>
          <p:nvPr userDrawn="1"/>
        </p:nvSpPr>
        <p:spPr>
          <a:xfrm>
            <a:off x="1447167" y="6303026"/>
            <a:ext cx="7404657" cy="307777"/>
          </a:xfrm>
          <a:prstGeom prst="rect">
            <a:avLst/>
          </a:prstGeom>
          <a:noFill/>
        </p:spPr>
        <p:txBody>
          <a:bodyPr wrap="square" rtlCol="0">
            <a:spAutoFit/>
          </a:bodyPr>
          <a:lstStyle/>
          <a:p>
            <a:pPr algn="ctr">
              <a:spcAft>
                <a:spcPts val="450"/>
              </a:spcAft>
            </a:pPr>
            <a:r>
              <a:rPr lang="en-GB" sz="1400" b="1" dirty="0">
                <a:solidFill>
                  <a:srgbClr val="0070C0"/>
                </a:solidFill>
                <a:latin typeface="Arial" panose="020B0604020202020204" pitchFamily="34" charset="0"/>
                <a:cs typeface="Arial" panose="020B0604020202020204" pitchFamily="34" charset="0"/>
              </a:rPr>
              <a:t>W</a:t>
            </a:r>
            <a:r>
              <a:rPr lang="en-GB" sz="1200" b="1" dirty="0">
                <a:solidFill>
                  <a:srgbClr val="0070C0"/>
                </a:solidFill>
                <a:latin typeface="Arial" panose="020B0604020202020204" pitchFamily="34" charset="0"/>
                <a:cs typeface="Arial" panose="020B0604020202020204" pitchFamily="34" charset="0"/>
              </a:rPr>
              <a:t>est Sussex CCG    </a:t>
            </a:r>
            <a:r>
              <a:rPr lang="en-GB" sz="1200" b="1" dirty="0">
                <a:solidFill>
                  <a:srgbClr val="0070C0"/>
                </a:solidFill>
                <a:latin typeface="Arial" panose="020B0604020202020204" pitchFamily="34" charset="0"/>
                <a:cs typeface="Arial" panose="020B0604020202020204" pitchFamily="34" charset="0"/>
                <a:sym typeface="Wingdings" panose="05000000000000000000" pitchFamily="2" charset="2"/>
              </a:rPr>
              <a:t>    </a:t>
            </a:r>
            <a:r>
              <a:rPr lang="en-GB" sz="1200" b="1" dirty="0">
                <a:solidFill>
                  <a:srgbClr val="0070C0"/>
                </a:solidFill>
                <a:latin typeface="Arial" panose="020B0604020202020204" pitchFamily="34" charset="0"/>
                <a:cs typeface="Arial" panose="020B0604020202020204" pitchFamily="34" charset="0"/>
              </a:rPr>
              <a:t>Brighton and Hove CCG    </a:t>
            </a:r>
            <a:r>
              <a:rPr lang="en-GB" sz="1200" b="1" dirty="0">
                <a:solidFill>
                  <a:srgbClr val="0070C0"/>
                </a:solidFill>
                <a:latin typeface="Arial" panose="020B0604020202020204" pitchFamily="34" charset="0"/>
                <a:cs typeface="Arial" panose="020B0604020202020204" pitchFamily="34" charset="0"/>
                <a:sym typeface="Wingdings" panose="05000000000000000000" pitchFamily="2" charset="2"/>
              </a:rPr>
              <a:t>    </a:t>
            </a:r>
            <a:r>
              <a:rPr lang="en-GB" sz="1200" b="1" dirty="0">
                <a:solidFill>
                  <a:srgbClr val="0070C0"/>
                </a:solidFill>
                <a:latin typeface="Arial" panose="020B0604020202020204" pitchFamily="34" charset="0"/>
                <a:cs typeface="Arial" panose="020B0604020202020204" pitchFamily="34" charset="0"/>
              </a:rPr>
              <a:t>East Sussex CCG</a:t>
            </a:r>
          </a:p>
        </p:txBody>
      </p:sp>
      <p:sp>
        <p:nvSpPr>
          <p:cNvPr id="16" name="Title 1"/>
          <p:cNvSpPr>
            <a:spLocks noGrp="1"/>
          </p:cNvSpPr>
          <p:nvPr>
            <p:ph type="title" hasCustomPrompt="1"/>
          </p:nvPr>
        </p:nvSpPr>
        <p:spPr>
          <a:xfrm>
            <a:off x="3895890" y="3375605"/>
            <a:ext cx="4951787" cy="1325563"/>
          </a:xfrm>
          <a:prstGeom prst="rect">
            <a:avLst/>
          </a:prstGeom>
        </p:spPr>
        <p:txBody>
          <a:bodyPr/>
          <a:lstStyle>
            <a:lvl1pPr algn="l">
              <a:defRPr sz="6000" b="1">
                <a:solidFill>
                  <a:schemeClr val="accent1"/>
                </a:solidFill>
              </a:defRPr>
            </a:lvl1pPr>
          </a:lstStyle>
          <a:p>
            <a:r>
              <a:rPr lang="en-US" dirty="0"/>
              <a:t>Insert title</a:t>
            </a:r>
            <a:endParaRPr lang="en-GB" dirty="0"/>
          </a:p>
        </p:txBody>
      </p:sp>
      <p:sp>
        <p:nvSpPr>
          <p:cNvPr id="17" name="Text Placeholder 12"/>
          <p:cNvSpPr>
            <a:spLocks noGrp="1"/>
          </p:cNvSpPr>
          <p:nvPr>
            <p:ph type="body" sz="quarter" idx="10" hasCustomPrompt="1"/>
          </p:nvPr>
        </p:nvSpPr>
        <p:spPr>
          <a:xfrm>
            <a:off x="3896264" y="4311709"/>
            <a:ext cx="4951413" cy="863600"/>
          </a:xfrm>
          <a:prstGeom prst="rect">
            <a:avLst/>
          </a:prstGeom>
        </p:spPr>
        <p:txBody>
          <a:bodyPr/>
          <a:lstStyle>
            <a:lvl1pPr marL="0" indent="0">
              <a:buNone/>
              <a:defRPr sz="4400" b="1"/>
            </a:lvl1pPr>
          </a:lstStyle>
          <a:p>
            <a:pPr lvl="0"/>
            <a:r>
              <a:rPr lang="en-US" dirty="0"/>
              <a:t>Sub header</a:t>
            </a:r>
          </a:p>
        </p:txBody>
      </p:sp>
    </p:spTree>
    <p:extLst>
      <p:ext uri="{BB962C8B-B14F-4D97-AF65-F5344CB8AC3E}">
        <p14:creationId xmlns:p14="http://schemas.microsoft.com/office/powerpoint/2010/main" val="2446982875"/>
      </p:ext>
    </p:extLst>
  </p:cSld>
  <p:clrMapOvr>
    <a:masterClrMapping/>
  </p:clrMapOvr>
  <p:transition spd="slow">
    <p:wipe dir="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4" name="Title 3"/>
          <p:cNvSpPr>
            <a:spLocks noGrp="1"/>
          </p:cNvSpPr>
          <p:nvPr>
            <p:ph type="title" hasCustomPrompt="1"/>
          </p:nvPr>
        </p:nvSpPr>
        <p:spPr>
          <a:xfrm>
            <a:off x="467545" y="365125"/>
            <a:ext cx="8208912" cy="687611"/>
          </a:xfrm>
          <a:prstGeom prst="rect">
            <a:avLst/>
          </a:prstGeom>
        </p:spPr>
        <p:txBody>
          <a:bodyPr/>
          <a:lstStyle>
            <a:lvl1pPr algn="l">
              <a:defRPr sz="3200" b="1">
                <a:solidFill>
                  <a:schemeClr val="accent1"/>
                </a:solidFill>
              </a:defRPr>
            </a:lvl1pPr>
          </a:lstStyle>
          <a:p>
            <a:r>
              <a:rPr lang="en-US" dirty="0"/>
              <a:t>Title</a:t>
            </a:r>
            <a:endParaRPr lang="en-GB" dirty="0"/>
          </a:p>
        </p:txBody>
      </p:sp>
      <p:sp>
        <p:nvSpPr>
          <p:cNvPr id="5" name="Content Placeholder 4"/>
          <p:cNvSpPr>
            <a:spLocks noGrp="1"/>
          </p:cNvSpPr>
          <p:nvPr>
            <p:ph sz="quarter" idx="11"/>
          </p:nvPr>
        </p:nvSpPr>
        <p:spPr>
          <a:xfrm>
            <a:off x="467544" y="1268413"/>
            <a:ext cx="8207375" cy="4679950"/>
          </a:xfrm>
          <a:prstGeom prst="rect">
            <a:avLst/>
          </a:prstGeom>
        </p:spPr>
        <p:txBody>
          <a:bodyPr/>
          <a:lstStyle>
            <a:lvl1pPr>
              <a:defRPr sz="2000"/>
            </a:lvl1pPr>
            <a:lvl2pPr>
              <a:defRPr sz="1800"/>
            </a:lvl2pPr>
            <a:lvl3pPr>
              <a:defRPr sz="1600"/>
            </a:lvl3pPr>
            <a:lvl4pPr>
              <a:defRPr sz="1400"/>
            </a:lvl4pPr>
            <a:lvl5pPr>
              <a:defRPr sz="1400"/>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cxnSp>
        <p:nvCxnSpPr>
          <p:cNvPr id="6" name="Straight Connector 5"/>
          <p:cNvCxnSpPr/>
          <p:nvPr userDrawn="1"/>
        </p:nvCxnSpPr>
        <p:spPr>
          <a:xfrm>
            <a:off x="0" y="1052736"/>
            <a:ext cx="9144000" cy="0"/>
          </a:xfrm>
          <a:prstGeom prst="line">
            <a:avLst/>
          </a:prstGeom>
          <a:ln w="2540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28781632"/>
      </p:ext>
    </p:extLst>
  </p:cSld>
  <p:clrMapOvr>
    <a:masterClrMapping/>
  </p:clrMapOvr>
  <p:transition spd="slow">
    <p:wipe dir="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57200" y="1268760"/>
            <a:ext cx="4038600" cy="4857403"/>
          </a:xfrm>
          <a:prstGeom prst="rect">
            <a:avLst/>
          </a:prstGeom>
        </p:spPr>
        <p:txBody>
          <a:bodyPr/>
          <a:lstStyle>
            <a:lvl1pPr>
              <a:defRPr sz="2000"/>
            </a:lvl1pPr>
            <a:lvl2pPr>
              <a:defRPr sz="1800"/>
            </a:lvl2pPr>
            <a:lvl3pPr>
              <a:defRPr sz="1600"/>
            </a:lvl3pPr>
            <a:lvl4pPr>
              <a:defRPr sz="1400"/>
            </a:lvl4pPr>
            <a:lvl5pPr>
              <a:defRPr sz="14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Content Placeholder 3"/>
          <p:cNvSpPr>
            <a:spLocks noGrp="1"/>
          </p:cNvSpPr>
          <p:nvPr>
            <p:ph sz="half" idx="2"/>
          </p:nvPr>
        </p:nvSpPr>
        <p:spPr>
          <a:xfrm>
            <a:off x="4648200" y="1268760"/>
            <a:ext cx="4038600" cy="4857403"/>
          </a:xfrm>
          <a:prstGeom prst="rect">
            <a:avLst/>
          </a:prstGeom>
        </p:spPr>
        <p:txBody>
          <a:bodyPr/>
          <a:lstStyle>
            <a:lvl1pPr>
              <a:defRPr sz="2000"/>
            </a:lvl1pPr>
            <a:lvl2pPr>
              <a:defRPr sz="1800"/>
            </a:lvl2pPr>
            <a:lvl3pPr>
              <a:defRPr sz="1600"/>
            </a:lvl3pPr>
            <a:lvl4pPr>
              <a:defRPr sz="1400"/>
            </a:lvl4pPr>
            <a:lvl5pPr>
              <a:defRPr sz="14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7" name="Title 3"/>
          <p:cNvSpPr>
            <a:spLocks noGrp="1"/>
          </p:cNvSpPr>
          <p:nvPr>
            <p:ph type="title" hasCustomPrompt="1"/>
          </p:nvPr>
        </p:nvSpPr>
        <p:spPr>
          <a:xfrm>
            <a:off x="467545" y="365125"/>
            <a:ext cx="8208912" cy="687611"/>
          </a:xfrm>
          <a:prstGeom prst="rect">
            <a:avLst/>
          </a:prstGeom>
        </p:spPr>
        <p:txBody>
          <a:bodyPr/>
          <a:lstStyle>
            <a:lvl1pPr algn="l">
              <a:defRPr sz="3200" b="1">
                <a:solidFill>
                  <a:schemeClr val="accent1"/>
                </a:solidFill>
              </a:defRPr>
            </a:lvl1pPr>
          </a:lstStyle>
          <a:p>
            <a:r>
              <a:rPr lang="en-US" dirty="0"/>
              <a:t>Title</a:t>
            </a:r>
            <a:endParaRPr lang="en-GB" dirty="0"/>
          </a:p>
        </p:txBody>
      </p:sp>
      <p:cxnSp>
        <p:nvCxnSpPr>
          <p:cNvPr id="6" name="Straight Connector 5"/>
          <p:cNvCxnSpPr/>
          <p:nvPr userDrawn="1"/>
        </p:nvCxnSpPr>
        <p:spPr>
          <a:xfrm>
            <a:off x="0" y="1052736"/>
            <a:ext cx="9144000" cy="0"/>
          </a:xfrm>
          <a:prstGeom prst="line">
            <a:avLst/>
          </a:prstGeom>
          <a:ln w="2540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84697870"/>
      </p:ext>
    </p:extLst>
  </p:cSld>
  <p:clrMapOvr>
    <a:masterClrMapping/>
  </p:clrMapOvr>
  <p:transition spd="slow">
    <p:wipe dir="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457200" y="1196752"/>
            <a:ext cx="4040188" cy="639762"/>
          </a:xfrm>
          <a:prstGeom prst="rect">
            <a:avLst/>
          </a:prstGeom>
        </p:spPr>
        <p:txBody>
          <a:bodyPr anchor="b"/>
          <a:lstStyle>
            <a:lvl1pPr marL="0" indent="0">
              <a:buNone/>
              <a:defRPr sz="2400" b="1"/>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US" dirty="0"/>
              <a:t>Click to edit Master text styles</a:t>
            </a:r>
          </a:p>
        </p:txBody>
      </p:sp>
      <p:sp>
        <p:nvSpPr>
          <p:cNvPr id="4" name="Content Placeholder 3"/>
          <p:cNvSpPr>
            <a:spLocks noGrp="1"/>
          </p:cNvSpPr>
          <p:nvPr>
            <p:ph sz="half" idx="2"/>
          </p:nvPr>
        </p:nvSpPr>
        <p:spPr>
          <a:xfrm>
            <a:off x="457200" y="1980536"/>
            <a:ext cx="4040188" cy="4145633"/>
          </a:xfrm>
          <a:prstGeom prst="rect">
            <a:avLst/>
          </a:prstGeom>
        </p:spPr>
        <p:txBody>
          <a:bodyPr/>
          <a:lstStyle>
            <a:lvl1pPr>
              <a:defRPr sz="2000"/>
            </a:lvl1pPr>
            <a:lvl2pPr>
              <a:defRPr sz="1800"/>
            </a:lvl2pPr>
            <a:lvl3pPr>
              <a:defRPr sz="1600"/>
            </a:lvl3pPr>
            <a:lvl4pPr>
              <a:defRPr sz="1400"/>
            </a:lvl4pPr>
            <a:lvl5pPr>
              <a:defRPr sz="1400"/>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5" name="Text Placeholder 4"/>
          <p:cNvSpPr>
            <a:spLocks noGrp="1"/>
          </p:cNvSpPr>
          <p:nvPr>
            <p:ph type="body" sz="quarter" idx="3"/>
          </p:nvPr>
        </p:nvSpPr>
        <p:spPr>
          <a:xfrm>
            <a:off x="4645028" y="1196752"/>
            <a:ext cx="4041775" cy="639762"/>
          </a:xfrm>
          <a:prstGeom prst="rect">
            <a:avLst/>
          </a:prstGeom>
        </p:spPr>
        <p:txBody>
          <a:bodyPr anchor="b"/>
          <a:lstStyle>
            <a:lvl1pPr marL="0" indent="0">
              <a:buNone/>
              <a:defRPr sz="2400" b="1"/>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US" dirty="0"/>
              <a:t>Click to edit Master text styles</a:t>
            </a:r>
          </a:p>
        </p:txBody>
      </p:sp>
      <p:sp>
        <p:nvSpPr>
          <p:cNvPr id="6" name="Content Placeholder 5"/>
          <p:cNvSpPr>
            <a:spLocks noGrp="1"/>
          </p:cNvSpPr>
          <p:nvPr>
            <p:ph sz="quarter" idx="4"/>
          </p:nvPr>
        </p:nvSpPr>
        <p:spPr>
          <a:xfrm>
            <a:off x="4645028" y="1980536"/>
            <a:ext cx="4041775" cy="4145633"/>
          </a:xfrm>
          <a:prstGeom prst="rect">
            <a:avLst/>
          </a:prstGeom>
        </p:spPr>
        <p:txBody>
          <a:bodyPr/>
          <a:lstStyle>
            <a:lvl1pPr>
              <a:defRPr sz="2000"/>
            </a:lvl1pPr>
            <a:lvl2pPr>
              <a:defRPr sz="1800"/>
            </a:lvl2pPr>
            <a:lvl3pPr>
              <a:defRPr sz="1600"/>
            </a:lvl3pPr>
            <a:lvl4pPr>
              <a:defRPr sz="1400"/>
            </a:lvl4pPr>
            <a:lvl5pPr>
              <a:defRPr sz="1400"/>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9" name="Title 3"/>
          <p:cNvSpPr>
            <a:spLocks noGrp="1"/>
          </p:cNvSpPr>
          <p:nvPr>
            <p:ph type="title" hasCustomPrompt="1"/>
          </p:nvPr>
        </p:nvSpPr>
        <p:spPr>
          <a:xfrm>
            <a:off x="467545" y="365125"/>
            <a:ext cx="8208912" cy="687611"/>
          </a:xfrm>
          <a:prstGeom prst="rect">
            <a:avLst/>
          </a:prstGeom>
        </p:spPr>
        <p:txBody>
          <a:bodyPr/>
          <a:lstStyle>
            <a:lvl1pPr algn="l">
              <a:defRPr sz="3200" b="1">
                <a:solidFill>
                  <a:schemeClr val="accent1"/>
                </a:solidFill>
              </a:defRPr>
            </a:lvl1pPr>
          </a:lstStyle>
          <a:p>
            <a:r>
              <a:rPr lang="en-US" dirty="0"/>
              <a:t>Title</a:t>
            </a:r>
            <a:endParaRPr lang="en-GB" dirty="0"/>
          </a:p>
        </p:txBody>
      </p:sp>
      <p:cxnSp>
        <p:nvCxnSpPr>
          <p:cNvPr id="10" name="Straight Connector 9"/>
          <p:cNvCxnSpPr/>
          <p:nvPr userDrawn="1"/>
        </p:nvCxnSpPr>
        <p:spPr>
          <a:xfrm>
            <a:off x="0" y="1052736"/>
            <a:ext cx="9144000" cy="0"/>
          </a:xfrm>
          <a:prstGeom prst="line">
            <a:avLst/>
          </a:prstGeom>
          <a:ln w="2540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07144505"/>
      </p:ext>
    </p:extLst>
  </p:cSld>
  <p:clrMapOvr>
    <a:masterClrMapping/>
  </p:clrMapOvr>
  <p:transition spd="slow">
    <p:wipe dir="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ntent with Caption">
    <p:spTree>
      <p:nvGrpSpPr>
        <p:cNvPr id="1" name=""/>
        <p:cNvGrpSpPr/>
        <p:nvPr/>
      </p:nvGrpSpPr>
      <p:grpSpPr>
        <a:xfrm>
          <a:off x="0" y="0"/>
          <a:ext cx="0" cy="0"/>
          <a:chOff x="0" y="0"/>
          <a:chExt cx="0" cy="0"/>
        </a:xfrm>
      </p:grpSpPr>
      <p:sp>
        <p:nvSpPr>
          <p:cNvPr id="3" name="Content Placeholder 2"/>
          <p:cNvSpPr>
            <a:spLocks noGrp="1"/>
          </p:cNvSpPr>
          <p:nvPr>
            <p:ph idx="1"/>
          </p:nvPr>
        </p:nvSpPr>
        <p:spPr>
          <a:xfrm>
            <a:off x="3575050" y="1268760"/>
            <a:ext cx="5111750" cy="4857403"/>
          </a:xfrm>
          <a:prstGeom prst="rect">
            <a:avLst/>
          </a:prstGeom>
        </p:spPr>
        <p:txBody>
          <a:bodyPr/>
          <a:lstStyle>
            <a:lvl1pPr>
              <a:defRPr sz="2000"/>
            </a:lvl1pPr>
            <a:lvl2pPr>
              <a:defRPr sz="1800"/>
            </a:lvl2pPr>
            <a:lvl3pPr>
              <a:defRPr sz="1600"/>
            </a:lvl3pPr>
            <a:lvl4pPr>
              <a:defRPr sz="1400"/>
            </a:lvl4pPr>
            <a:lvl5pPr>
              <a:defRPr sz="1400"/>
            </a:lvl5pPr>
            <a:lvl6pPr>
              <a:defRPr sz="2000"/>
            </a:lvl6pPr>
            <a:lvl7pPr>
              <a:defRPr sz="2000"/>
            </a:lvl7pPr>
            <a:lvl8pPr>
              <a:defRPr sz="2000"/>
            </a:lvl8pPr>
            <a:lvl9pPr>
              <a:defRPr sz="20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Text Placeholder 3"/>
          <p:cNvSpPr>
            <a:spLocks noGrp="1"/>
          </p:cNvSpPr>
          <p:nvPr>
            <p:ph type="body" sz="half" idx="2"/>
          </p:nvPr>
        </p:nvSpPr>
        <p:spPr>
          <a:xfrm>
            <a:off x="457202" y="1268760"/>
            <a:ext cx="3008313" cy="4857403"/>
          </a:xfrm>
          <a:prstGeom prst="rect">
            <a:avLst/>
          </a:prstGeom>
        </p:spPr>
        <p:txBody>
          <a:bodyPr/>
          <a:lstStyle>
            <a:lvl1pPr marL="0" indent="0">
              <a:buNone/>
              <a:defRPr sz="1400"/>
            </a:lvl1pPr>
            <a:lvl2pPr marL="457189" indent="0">
              <a:buNone/>
              <a:defRPr sz="1200"/>
            </a:lvl2pPr>
            <a:lvl3pPr marL="914377" indent="0">
              <a:buNone/>
              <a:defRPr sz="1000"/>
            </a:lvl3pPr>
            <a:lvl4pPr marL="1371566" indent="0">
              <a:buNone/>
              <a:defRPr sz="900"/>
            </a:lvl4pPr>
            <a:lvl5pPr marL="1828754" indent="0">
              <a:buNone/>
              <a:defRPr sz="900"/>
            </a:lvl5pPr>
            <a:lvl6pPr marL="2285943" indent="0">
              <a:buNone/>
              <a:defRPr sz="900"/>
            </a:lvl6pPr>
            <a:lvl7pPr marL="2743131" indent="0">
              <a:buNone/>
              <a:defRPr sz="900"/>
            </a:lvl7pPr>
            <a:lvl8pPr marL="3200320" indent="0">
              <a:buNone/>
              <a:defRPr sz="900"/>
            </a:lvl8pPr>
            <a:lvl9pPr marL="3657509" indent="0">
              <a:buNone/>
              <a:defRPr sz="900"/>
            </a:lvl9pPr>
          </a:lstStyle>
          <a:p>
            <a:pPr lvl="0"/>
            <a:r>
              <a:rPr lang="en-US"/>
              <a:t>Click to edit Master text styles</a:t>
            </a:r>
          </a:p>
        </p:txBody>
      </p:sp>
      <p:sp>
        <p:nvSpPr>
          <p:cNvPr id="7" name="Title 3"/>
          <p:cNvSpPr>
            <a:spLocks noGrp="1"/>
          </p:cNvSpPr>
          <p:nvPr>
            <p:ph type="title" hasCustomPrompt="1"/>
          </p:nvPr>
        </p:nvSpPr>
        <p:spPr>
          <a:xfrm>
            <a:off x="467545" y="365125"/>
            <a:ext cx="8208912" cy="687611"/>
          </a:xfrm>
          <a:prstGeom prst="rect">
            <a:avLst/>
          </a:prstGeom>
        </p:spPr>
        <p:txBody>
          <a:bodyPr/>
          <a:lstStyle>
            <a:lvl1pPr algn="l">
              <a:defRPr sz="3200" b="1">
                <a:solidFill>
                  <a:schemeClr val="accent1"/>
                </a:solidFill>
              </a:defRPr>
            </a:lvl1pPr>
          </a:lstStyle>
          <a:p>
            <a:r>
              <a:rPr lang="en-US" dirty="0"/>
              <a:t>Title</a:t>
            </a:r>
            <a:endParaRPr lang="en-GB" dirty="0"/>
          </a:p>
        </p:txBody>
      </p:sp>
      <p:cxnSp>
        <p:nvCxnSpPr>
          <p:cNvPr id="8" name="Straight Connector 7"/>
          <p:cNvCxnSpPr/>
          <p:nvPr userDrawn="1"/>
        </p:nvCxnSpPr>
        <p:spPr>
          <a:xfrm>
            <a:off x="0" y="1052736"/>
            <a:ext cx="9144000" cy="0"/>
          </a:xfrm>
          <a:prstGeom prst="line">
            <a:avLst/>
          </a:prstGeom>
          <a:ln w="2540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545799396"/>
      </p:ext>
    </p:extLst>
  </p:cSld>
  <p:clrMapOvr>
    <a:masterClrMapping/>
  </p:clrMapOvr>
  <p:transition spd="slow">
    <p:wipe dir="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a:prstGeom prst="rect">
            <a:avLst/>
          </a:prstGeom>
        </p:spPr>
        <p:txBody>
          <a:bodyPr anchor="b"/>
          <a:lstStyle>
            <a:lvl1pPr algn="l">
              <a:defRPr sz="2000" b="1">
                <a:solidFill>
                  <a:srgbClr val="1E5CAF"/>
                </a:solidFill>
              </a:defRPr>
            </a:lvl1pPr>
          </a:lstStyle>
          <a:p>
            <a:r>
              <a:rPr lang="en-US" dirty="0"/>
              <a:t>Click to edit Master title style</a:t>
            </a:r>
            <a:endParaRPr lang="en-GB" dirty="0"/>
          </a:p>
        </p:txBody>
      </p:sp>
      <p:sp>
        <p:nvSpPr>
          <p:cNvPr id="3" name="Picture Placeholder 2"/>
          <p:cNvSpPr>
            <a:spLocks noGrp="1"/>
          </p:cNvSpPr>
          <p:nvPr>
            <p:ph type="pic" idx="1"/>
          </p:nvPr>
        </p:nvSpPr>
        <p:spPr>
          <a:xfrm>
            <a:off x="1792288" y="612775"/>
            <a:ext cx="5486400" cy="4114800"/>
          </a:xfrm>
          <a:prstGeom prst="rect">
            <a:avLst/>
          </a:prstGeom>
        </p:spPr>
        <p:txBody>
          <a:bodyPr/>
          <a:lstStyle>
            <a:lvl1pPr marL="0" indent="0">
              <a:buNone/>
              <a:defRPr sz="3200"/>
            </a:lvl1pPr>
            <a:lvl2pPr marL="457189" indent="0">
              <a:buNone/>
              <a:defRPr sz="2800"/>
            </a:lvl2pPr>
            <a:lvl3pPr marL="914377" indent="0">
              <a:buNone/>
              <a:defRPr sz="2400"/>
            </a:lvl3pPr>
            <a:lvl4pPr marL="1371566" indent="0">
              <a:buNone/>
              <a:defRPr sz="2000"/>
            </a:lvl4pPr>
            <a:lvl5pPr marL="1828754" indent="0">
              <a:buNone/>
              <a:defRPr sz="2000"/>
            </a:lvl5pPr>
            <a:lvl6pPr marL="2285943" indent="0">
              <a:buNone/>
              <a:defRPr sz="2000"/>
            </a:lvl6pPr>
            <a:lvl7pPr marL="2743131" indent="0">
              <a:buNone/>
              <a:defRPr sz="2000"/>
            </a:lvl7pPr>
            <a:lvl8pPr marL="3200320" indent="0">
              <a:buNone/>
              <a:defRPr sz="2000"/>
            </a:lvl8pPr>
            <a:lvl9pPr marL="3657509" indent="0">
              <a:buNone/>
              <a:defRPr sz="2000"/>
            </a:lvl9pPr>
          </a:lstStyle>
          <a:p>
            <a:endParaRPr lang="en-GB"/>
          </a:p>
        </p:txBody>
      </p:sp>
      <p:sp>
        <p:nvSpPr>
          <p:cNvPr id="4" name="Text Placeholder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189" indent="0">
              <a:buNone/>
              <a:defRPr sz="1200"/>
            </a:lvl2pPr>
            <a:lvl3pPr marL="914377" indent="0">
              <a:buNone/>
              <a:defRPr sz="1000"/>
            </a:lvl3pPr>
            <a:lvl4pPr marL="1371566" indent="0">
              <a:buNone/>
              <a:defRPr sz="900"/>
            </a:lvl4pPr>
            <a:lvl5pPr marL="1828754" indent="0">
              <a:buNone/>
              <a:defRPr sz="900"/>
            </a:lvl5pPr>
            <a:lvl6pPr marL="2285943" indent="0">
              <a:buNone/>
              <a:defRPr sz="900"/>
            </a:lvl6pPr>
            <a:lvl7pPr marL="2743131" indent="0">
              <a:buNone/>
              <a:defRPr sz="900"/>
            </a:lvl7pPr>
            <a:lvl8pPr marL="3200320" indent="0">
              <a:buNone/>
              <a:defRPr sz="900"/>
            </a:lvl8pPr>
            <a:lvl9pPr marL="3657509" indent="0">
              <a:buNone/>
              <a:defRPr sz="900"/>
            </a:lvl9pPr>
          </a:lstStyle>
          <a:p>
            <a:pPr lvl="0"/>
            <a:r>
              <a:rPr lang="en-US"/>
              <a:t>Click to edit Master text styles</a:t>
            </a:r>
          </a:p>
        </p:txBody>
      </p:sp>
    </p:spTree>
    <p:extLst>
      <p:ext uri="{BB962C8B-B14F-4D97-AF65-F5344CB8AC3E}">
        <p14:creationId xmlns:p14="http://schemas.microsoft.com/office/powerpoint/2010/main" val="1562814078"/>
      </p:ext>
    </p:extLst>
  </p:cSld>
  <p:clrMapOvr>
    <a:masterClrMapping/>
  </p:clrMapOvr>
  <p:transition spd="slow">
    <p:wipe dir="r"/>
  </p:transition>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cxnSp>
        <p:nvCxnSpPr>
          <p:cNvPr id="12" name="Straight Connector 11"/>
          <p:cNvCxnSpPr/>
          <p:nvPr userDrawn="1"/>
        </p:nvCxnSpPr>
        <p:spPr>
          <a:xfrm>
            <a:off x="1722690" y="15535743"/>
            <a:ext cx="6700520" cy="23495"/>
          </a:xfrm>
          <a:prstGeom prst="line">
            <a:avLst/>
          </a:prstGeom>
          <a:ln w="12700">
            <a:solidFill>
              <a:schemeClr val="accent2"/>
            </a:solidFill>
          </a:ln>
        </p:spPr>
        <p:style>
          <a:lnRef idx="1">
            <a:schemeClr val="accent1"/>
          </a:lnRef>
          <a:fillRef idx="0">
            <a:schemeClr val="accent1"/>
          </a:fillRef>
          <a:effectRef idx="0">
            <a:schemeClr val="accent1"/>
          </a:effectRef>
          <a:fontRef idx="minor">
            <a:schemeClr val="tx1"/>
          </a:fontRef>
        </p:style>
      </p:cxnSp>
      <p:sp>
        <p:nvSpPr>
          <p:cNvPr id="13" name="Rectangle 5"/>
          <p:cNvSpPr>
            <a:spLocks noChangeArrowheads="1"/>
          </p:cNvSpPr>
          <p:nvPr userDrawn="1"/>
        </p:nvSpPr>
        <p:spPr bwMode="auto">
          <a:xfrm>
            <a:off x="1198180" y="6129488"/>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pic>
        <p:nvPicPr>
          <p:cNvPr id="14" name="Picture 22"/>
          <p:cNvPicPr>
            <a:picLocks noChangeAspect="1" noChangeArrowheads="1"/>
          </p:cNvPicPr>
          <p:nvPr userDrawn="1"/>
        </p:nvPicPr>
        <p:blipFill>
          <a:blip r:embed="rId8" cstate="print">
            <a:extLst>
              <a:ext uri="{28A0092B-C50C-407E-A947-70E740481C1C}">
                <a14:useLocalDpi xmlns:a14="http://schemas.microsoft.com/office/drawing/2010/main" val="0"/>
              </a:ext>
            </a:extLst>
          </a:blip>
          <a:stretch>
            <a:fillRect/>
          </a:stretch>
        </p:blipFill>
        <p:spPr bwMode="auto">
          <a:xfrm>
            <a:off x="259941" y="6233559"/>
            <a:ext cx="1187226" cy="446709"/>
          </a:xfrm>
          <a:prstGeom prst="rect">
            <a:avLst/>
          </a:prstGeom>
          <a:noFill/>
          <a:extLst>
            <a:ext uri="{909E8E84-426E-40DD-AFC4-6F175D3DCCD1}">
              <a14:hiddenFill xmlns:a14="http://schemas.microsoft.com/office/drawing/2010/main">
                <a:solidFill>
                  <a:srgbClr val="FFFFFF"/>
                </a:solidFill>
              </a14:hiddenFill>
            </a:ext>
          </a:extLst>
        </p:spPr>
      </p:pic>
      <p:cxnSp>
        <p:nvCxnSpPr>
          <p:cNvPr id="15" name="Straight Connector 14"/>
          <p:cNvCxnSpPr/>
          <p:nvPr userDrawn="1"/>
        </p:nvCxnSpPr>
        <p:spPr>
          <a:xfrm>
            <a:off x="238069" y="6129488"/>
            <a:ext cx="8613756" cy="0"/>
          </a:xfrm>
          <a:prstGeom prst="line">
            <a:avLst/>
          </a:prstGeom>
          <a:ln w="19050">
            <a:solidFill>
              <a:srgbClr val="0070C0"/>
            </a:solidFill>
          </a:ln>
        </p:spPr>
        <p:style>
          <a:lnRef idx="1">
            <a:schemeClr val="accent1"/>
          </a:lnRef>
          <a:fillRef idx="0">
            <a:schemeClr val="accent1"/>
          </a:fillRef>
          <a:effectRef idx="0">
            <a:schemeClr val="accent1"/>
          </a:effectRef>
          <a:fontRef idx="minor">
            <a:schemeClr val="tx1"/>
          </a:fontRef>
        </p:style>
      </p:cxnSp>
      <p:sp>
        <p:nvSpPr>
          <p:cNvPr id="16" name="TextBox 15"/>
          <p:cNvSpPr txBox="1"/>
          <p:nvPr userDrawn="1"/>
        </p:nvSpPr>
        <p:spPr>
          <a:xfrm>
            <a:off x="1447167" y="6303026"/>
            <a:ext cx="7404657" cy="307777"/>
          </a:xfrm>
          <a:prstGeom prst="rect">
            <a:avLst/>
          </a:prstGeom>
          <a:noFill/>
        </p:spPr>
        <p:txBody>
          <a:bodyPr wrap="square" rtlCol="0">
            <a:spAutoFit/>
          </a:bodyPr>
          <a:lstStyle/>
          <a:p>
            <a:pPr algn="ctr">
              <a:spcAft>
                <a:spcPts val="450"/>
              </a:spcAft>
            </a:pPr>
            <a:r>
              <a:rPr lang="en-GB" sz="1400" b="1" dirty="0">
                <a:solidFill>
                  <a:srgbClr val="0070C0"/>
                </a:solidFill>
                <a:latin typeface="Arial" panose="020B0604020202020204" pitchFamily="34" charset="0"/>
                <a:cs typeface="Arial" panose="020B0604020202020204" pitchFamily="34" charset="0"/>
              </a:rPr>
              <a:t>W</a:t>
            </a:r>
            <a:r>
              <a:rPr lang="en-GB" sz="1200" b="1" dirty="0">
                <a:solidFill>
                  <a:srgbClr val="0070C0"/>
                </a:solidFill>
                <a:latin typeface="Arial" panose="020B0604020202020204" pitchFamily="34" charset="0"/>
                <a:cs typeface="Arial" panose="020B0604020202020204" pitchFamily="34" charset="0"/>
              </a:rPr>
              <a:t>est Sussex CCG    </a:t>
            </a:r>
            <a:r>
              <a:rPr lang="en-GB" sz="1200" b="1" dirty="0">
                <a:solidFill>
                  <a:srgbClr val="0070C0"/>
                </a:solidFill>
                <a:latin typeface="Arial" panose="020B0604020202020204" pitchFamily="34" charset="0"/>
                <a:cs typeface="Arial" panose="020B0604020202020204" pitchFamily="34" charset="0"/>
                <a:sym typeface="Wingdings" panose="05000000000000000000" pitchFamily="2" charset="2"/>
              </a:rPr>
              <a:t>    </a:t>
            </a:r>
            <a:r>
              <a:rPr lang="en-GB" sz="1200" b="1" dirty="0">
                <a:solidFill>
                  <a:srgbClr val="0070C0"/>
                </a:solidFill>
                <a:latin typeface="Arial" panose="020B0604020202020204" pitchFamily="34" charset="0"/>
                <a:cs typeface="Arial" panose="020B0604020202020204" pitchFamily="34" charset="0"/>
              </a:rPr>
              <a:t>Brighton and Hove CCG    </a:t>
            </a:r>
            <a:r>
              <a:rPr lang="en-GB" sz="1200" b="1" dirty="0">
                <a:solidFill>
                  <a:srgbClr val="0070C0"/>
                </a:solidFill>
                <a:latin typeface="Arial" panose="020B0604020202020204" pitchFamily="34" charset="0"/>
                <a:cs typeface="Arial" panose="020B0604020202020204" pitchFamily="34" charset="0"/>
                <a:sym typeface="Wingdings" panose="05000000000000000000" pitchFamily="2" charset="2"/>
              </a:rPr>
              <a:t>    </a:t>
            </a:r>
            <a:r>
              <a:rPr lang="en-GB" sz="1200" b="1" dirty="0">
                <a:solidFill>
                  <a:srgbClr val="0070C0"/>
                </a:solidFill>
                <a:latin typeface="Arial" panose="020B0604020202020204" pitchFamily="34" charset="0"/>
                <a:cs typeface="Arial" panose="020B0604020202020204" pitchFamily="34" charset="0"/>
              </a:rPr>
              <a:t>East Sussex CCG</a:t>
            </a:r>
          </a:p>
        </p:txBody>
      </p:sp>
    </p:spTree>
    <p:extLst>
      <p:ext uri="{BB962C8B-B14F-4D97-AF65-F5344CB8AC3E}">
        <p14:creationId xmlns:p14="http://schemas.microsoft.com/office/powerpoint/2010/main" val="1049869711"/>
      </p:ext>
    </p:extLst>
  </p:cSld>
  <p:clrMap bg1="lt1" tx1="dk1" bg2="lt2" tx2="dk2" accent1="accent1" accent2="accent2" accent3="accent3" accent4="accent4" accent5="accent5" accent6="accent6" hlink="hlink" folHlink="folHlink"/>
  <p:sldLayoutIdLst>
    <p:sldLayoutId id="2147483651" r:id="rId1"/>
    <p:sldLayoutId id="2147483654" r:id="rId2"/>
    <p:sldLayoutId id="2147483652" r:id="rId3"/>
    <p:sldLayoutId id="2147483653" r:id="rId4"/>
    <p:sldLayoutId id="2147483656" r:id="rId5"/>
    <p:sldLayoutId id="2147483657" r:id="rId6"/>
  </p:sldLayoutIdLst>
  <p:transition spd="slow">
    <p:wipe dir="r"/>
  </p:transition>
  <p:txStyles>
    <p:titleStyle>
      <a:lvl1pPr algn="ctr" defTabSz="914377" rtl="0" eaLnBrk="1" latinLnBrk="0" hangingPunct="1">
        <a:spcBef>
          <a:spcPct val="0"/>
        </a:spcBef>
        <a:buNone/>
        <a:defRPr sz="4400" kern="1200">
          <a:solidFill>
            <a:schemeClr val="tx1"/>
          </a:solidFill>
          <a:latin typeface="+mj-lt"/>
          <a:ea typeface="+mj-ea"/>
          <a:cs typeface="+mj-cs"/>
        </a:defRPr>
      </a:lvl1pPr>
    </p:titleStyle>
    <p:bodyStyle>
      <a:lvl1pPr marL="342891" indent="-342891" algn="l" defTabSz="914377"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32" indent="-285744" algn="l" defTabSz="914377"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2971" indent="-228594" algn="l" defTabSz="914377"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160" indent="-228594" algn="l" defTabSz="91437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349" indent="-228594" algn="l" defTabSz="91437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537" indent="-228594" algn="l" defTabSz="91437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726" indent="-228594" algn="l" defTabSz="91437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8914" indent="-228594" algn="l" defTabSz="91437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103" indent="-228594" algn="l" defTabSz="91437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a:xfrm>
            <a:off x="251520" y="3375605"/>
            <a:ext cx="8596157" cy="1565563"/>
          </a:xfrm>
        </p:spPr>
        <p:txBody>
          <a:bodyPr/>
          <a:lstStyle/>
          <a:p>
            <a:r>
              <a:rPr lang="en-GB" sz="4800" dirty="0"/>
              <a:t>Influenza Prevention 2020/21</a:t>
            </a:r>
            <a:br>
              <a:rPr lang="en-GB" sz="4800" dirty="0"/>
            </a:br>
            <a:r>
              <a:rPr lang="en-GB" sz="1800" dirty="0"/>
              <a:t>Mandy Catchpole</a:t>
            </a:r>
            <a:br>
              <a:rPr lang="en-GB" sz="1800" dirty="0"/>
            </a:br>
            <a:r>
              <a:rPr lang="en-GB" sz="1800" dirty="0"/>
              <a:t>Deputy Director of Quality and Infection Prevention</a:t>
            </a:r>
            <a:br>
              <a:rPr lang="en-GB" sz="1800" dirty="0"/>
            </a:br>
            <a:r>
              <a:rPr lang="en-GB" sz="1800" dirty="0"/>
              <a:t>Sussex CCGs</a:t>
            </a:r>
            <a:endParaRPr lang="en-GB" sz="1400" dirty="0"/>
          </a:p>
        </p:txBody>
      </p:sp>
    </p:spTree>
    <p:extLst>
      <p:ext uri="{BB962C8B-B14F-4D97-AF65-F5344CB8AC3E}">
        <p14:creationId xmlns:p14="http://schemas.microsoft.com/office/powerpoint/2010/main" val="2160909901"/>
      </p:ext>
    </p:extLst>
  </p:cSld>
  <p:clrMapOvr>
    <a:masterClrMapping/>
  </p:clrMapOvr>
  <p:transition spd="slow">
    <p:wipe dir="r"/>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Key Sussex system risks </a:t>
            </a:r>
          </a:p>
        </p:txBody>
      </p:sp>
      <p:sp>
        <p:nvSpPr>
          <p:cNvPr id="3" name="Content Placeholder 2"/>
          <p:cNvSpPr>
            <a:spLocks noGrp="1"/>
          </p:cNvSpPr>
          <p:nvPr>
            <p:ph sz="quarter" idx="11"/>
          </p:nvPr>
        </p:nvSpPr>
        <p:spPr>
          <a:xfrm>
            <a:off x="107504" y="1052736"/>
            <a:ext cx="8856984" cy="5040560"/>
          </a:xfrm>
        </p:spPr>
        <p:txBody>
          <a:bodyPr/>
          <a:lstStyle/>
          <a:p>
            <a:pPr marL="0" indent="0">
              <a:buNone/>
            </a:pPr>
            <a:r>
              <a:rPr lang="en-GB" sz="1600" dirty="0"/>
              <a:t>Key Sussex ICS risks in the delivery of the National Influenza programme include:</a:t>
            </a:r>
          </a:p>
          <a:p>
            <a:r>
              <a:rPr lang="en-GB" sz="1600" dirty="0"/>
              <a:t>National vaccine supply to include Pneumococcal vaccines</a:t>
            </a:r>
          </a:p>
          <a:p>
            <a:pPr lvl="1"/>
            <a:r>
              <a:rPr lang="en-GB" sz="1400" dirty="0"/>
              <a:t>Department of Health and Social Care (DHSC) has procured additional national supply of the adult vaccine and will issue guidance in September on how and when this can be accessed</a:t>
            </a:r>
          </a:p>
          <a:p>
            <a:r>
              <a:rPr lang="en-GB" sz="1600" dirty="0"/>
              <a:t>Trained Workforce and capacity to support Primary Care delivery model</a:t>
            </a:r>
          </a:p>
          <a:p>
            <a:pPr lvl="1"/>
            <a:r>
              <a:rPr lang="en-GB" sz="1400" dirty="0"/>
              <a:t>Scoping exercise underway  to determine demand and capacity</a:t>
            </a:r>
          </a:p>
          <a:p>
            <a:pPr lvl="0"/>
            <a:r>
              <a:rPr lang="en-GB" sz="1600" dirty="0"/>
              <a:t>Timeframes for vaccine delivery supply – phased or bulk supply</a:t>
            </a:r>
          </a:p>
          <a:p>
            <a:pPr lvl="1"/>
            <a:r>
              <a:rPr lang="en-GB" sz="1400" dirty="0"/>
              <a:t>Storage and Cold Chain requirements</a:t>
            </a:r>
          </a:p>
          <a:p>
            <a:pPr lvl="0"/>
            <a:r>
              <a:rPr lang="en-GB" sz="1600" dirty="0"/>
              <a:t>Funding to support the delivery of the national vaccination programme</a:t>
            </a:r>
          </a:p>
          <a:p>
            <a:r>
              <a:rPr lang="en-GB" sz="1600" dirty="0"/>
              <a:t>Increase in flu vaccination levels for those who are living in the most deprived areas and from BAME communities.  </a:t>
            </a:r>
          </a:p>
          <a:p>
            <a:pPr lvl="1"/>
            <a:r>
              <a:rPr lang="en-GB" sz="1400" dirty="0"/>
              <a:t>Development of targeted local engagement and communication plans</a:t>
            </a:r>
          </a:p>
          <a:p>
            <a:pPr lvl="1"/>
            <a:r>
              <a:rPr lang="en-GB" sz="1400" dirty="0"/>
              <a:t>Development of community Influenza champions </a:t>
            </a:r>
          </a:p>
          <a:p>
            <a:pPr lvl="1"/>
            <a:r>
              <a:rPr lang="en-GB" sz="1400" dirty="0"/>
              <a:t>Engagement with COVID-19 groups/communities to target Influenza vaccination</a:t>
            </a:r>
          </a:p>
          <a:p>
            <a:pPr lvl="0"/>
            <a:r>
              <a:rPr lang="en-GB" sz="1600" dirty="0"/>
              <a:t>Personal Protective Equipment – additional supply to support vaccination delivery models</a:t>
            </a:r>
          </a:p>
          <a:p>
            <a:pPr lvl="1"/>
            <a:r>
              <a:rPr lang="en-GB" sz="1400" dirty="0"/>
              <a:t>Escalation to NHSE regarding ‘push stock’ to support delivery</a:t>
            </a:r>
          </a:p>
          <a:p>
            <a:r>
              <a:rPr lang="en-GB" sz="1600" dirty="0"/>
              <a:t>CCG Internal resource </a:t>
            </a:r>
          </a:p>
          <a:p>
            <a:pPr lvl="1"/>
            <a:r>
              <a:rPr lang="en-GB" sz="1400" dirty="0"/>
              <a:t>Additional dedicated workforce required to lead, implement and deliver Influenza Vaccination programme </a:t>
            </a:r>
          </a:p>
          <a:p>
            <a:pPr marL="0" indent="0">
              <a:buNone/>
            </a:pPr>
            <a:endParaRPr lang="en-GB" dirty="0"/>
          </a:p>
        </p:txBody>
      </p:sp>
    </p:spTree>
    <p:extLst>
      <p:ext uri="{BB962C8B-B14F-4D97-AF65-F5344CB8AC3E}">
        <p14:creationId xmlns:p14="http://schemas.microsoft.com/office/powerpoint/2010/main" val="462455588"/>
      </p:ext>
    </p:extLst>
  </p:cSld>
  <p:clrMapOvr>
    <a:masterClrMapping/>
  </p:clrMapOvr>
  <p:transition spd="slow">
    <p:wipe dir="r"/>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835696" y="3375605"/>
            <a:ext cx="7011981" cy="1325563"/>
          </a:xfrm>
        </p:spPr>
        <p:txBody>
          <a:bodyPr/>
          <a:lstStyle/>
          <a:p>
            <a:r>
              <a:rPr lang="en-GB" dirty="0"/>
              <a:t>Any Questions?</a:t>
            </a:r>
          </a:p>
        </p:txBody>
      </p:sp>
      <p:sp>
        <p:nvSpPr>
          <p:cNvPr id="3" name="Text Placeholder 2"/>
          <p:cNvSpPr>
            <a:spLocks noGrp="1"/>
          </p:cNvSpPr>
          <p:nvPr>
            <p:ph type="body" sz="quarter" idx="10"/>
          </p:nvPr>
        </p:nvSpPr>
        <p:spPr>
          <a:xfrm>
            <a:off x="1403648" y="4311709"/>
            <a:ext cx="7444029" cy="863600"/>
          </a:xfrm>
        </p:spPr>
        <p:txBody>
          <a:bodyPr/>
          <a:lstStyle/>
          <a:p>
            <a:pPr algn="ctr"/>
            <a:r>
              <a:rPr lang="en-GB" sz="2000" dirty="0">
                <a:solidFill>
                  <a:srgbClr val="1E5CAF"/>
                </a:solidFill>
              </a:rPr>
              <a:t>mandy.catchpole@nhs.net</a:t>
            </a:r>
          </a:p>
        </p:txBody>
      </p:sp>
    </p:spTree>
    <p:extLst>
      <p:ext uri="{BB962C8B-B14F-4D97-AF65-F5344CB8AC3E}">
        <p14:creationId xmlns:p14="http://schemas.microsoft.com/office/powerpoint/2010/main" val="1950908438"/>
      </p:ext>
    </p:extLst>
  </p:cSld>
  <p:clrMapOvr>
    <a:masterClrMapping/>
  </p:clrMapOvr>
  <p:transition spd="slow">
    <p:wipe dir="r"/>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Influenza 2020/21</a:t>
            </a:r>
          </a:p>
        </p:txBody>
      </p:sp>
      <p:sp>
        <p:nvSpPr>
          <p:cNvPr id="3" name="Content Placeholder 2"/>
          <p:cNvSpPr>
            <a:spLocks noGrp="1"/>
          </p:cNvSpPr>
          <p:nvPr>
            <p:ph sz="quarter" idx="11"/>
          </p:nvPr>
        </p:nvSpPr>
        <p:spPr/>
        <p:txBody>
          <a:bodyPr/>
          <a:lstStyle/>
          <a:p>
            <a:r>
              <a:rPr lang="en-GB" dirty="0"/>
              <a:t>Flu vaccination is one of the most effective interventions we have to reduce pressure on the health and social care system during winter.</a:t>
            </a:r>
          </a:p>
          <a:p>
            <a:r>
              <a:rPr lang="en-GB" dirty="0"/>
              <a:t>Winter 20/21 risk of  co-circulation of COVID-19 and flu.</a:t>
            </a:r>
          </a:p>
          <a:p>
            <a:r>
              <a:rPr lang="en-GB" dirty="0"/>
              <a:t>During 2020/21 delivering the flu immunisation programme is likely to be more challenging because of the impact of COVID-19 </a:t>
            </a:r>
          </a:p>
          <a:p>
            <a:r>
              <a:rPr lang="en-GB" dirty="0"/>
              <a:t>Those most at risk from flu are also most vulnerable to COVID-19. </a:t>
            </a:r>
          </a:p>
          <a:p>
            <a:r>
              <a:rPr lang="en-GB" dirty="0"/>
              <a:t>Health and Social Care partners must do all we can to help protect our vulnerable populations this winter. </a:t>
            </a:r>
          </a:p>
          <a:p>
            <a:r>
              <a:rPr lang="en-GB" dirty="0"/>
              <a:t>Expected increased demand for flu vaccination in all groups this year </a:t>
            </a:r>
          </a:p>
          <a:p>
            <a:r>
              <a:rPr lang="en-GB" dirty="0"/>
              <a:t>Healthcare providers face challenges in delivering the national vaccination programme and maintaining social distancing guidance</a:t>
            </a:r>
          </a:p>
          <a:p>
            <a:r>
              <a:rPr lang="en-GB" dirty="0"/>
              <a:t>Scale of vaccination programme will be greater this year, last year 15.5m ambition this year 29m.</a:t>
            </a:r>
          </a:p>
          <a:p>
            <a:endParaRPr lang="en-GB" dirty="0"/>
          </a:p>
        </p:txBody>
      </p:sp>
    </p:spTree>
    <p:extLst>
      <p:ext uri="{BB962C8B-B14F-4D97-AF65-F5344CB8AC3E}">
        <p14:creationId xmlns:p14="http://schemas.microsoft.com/office/powerpoint/2010/main" val="4091792335"/>
      </p:ext>
    </p:extLst>
  </p:cSld>
  <p:clrMapOvr>
    <a:masterClrMapping/>
  </p:clrMapOvr>
  <p:transition spd="slow">
    <p:wipe dir="r"/>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What is Influenza?</a:t>
            </a:r>
          </a:p>
        </p:txBody>
      </p:sp>
      <p:sp>
        <p:nvSpPr>
          <p:cNvPr id="3" name="Content Placeholder 2"/>
          <p:cNvSpPr>
            <a:spLocks noGrp="1"/>
          </p:cNvSpPr>
          <p:nvPr>
            <p:ph sz="quarter" idx="11"/>
          </p:nvPr>
        </p:nvSpPr>
        <p:spPr>
          <a:xfrm>
            <a:off x="107504" y="1052736"/>
            <a:ext cx="8567415" cy="5040559"/>
          </a:xfrm>
        </p:spPr>
        <p:txBody>
          <a:bodyPr/>
          <a:lstStyle/>
          <a:p>
            <a:r>
              <a:rPr lang="en-GB" sz="1400" dirty="0"/>
              <a:t>Flu is a contagious respiratory illness caused by influenza viruses that infect the nose, throat, and sometimes the lungs. It can cause mild to severe illness, and at times can lead to death. </a:t>
            </a:r>
          </a:p>
          <a:p>
            <a:r>
              <a:rPr lang="en-GB" sz="1400" dirty="0"/>
              <a:t>Influenza (flu) can cause mild to severe illness, and at times can lead to death. Symptoms include:</a:t>
            </a:r>
          </a:p>
          <a:p>
            <a:pPr lvl="1"/>
            <a:r>
              <a:rPr lang="en-GB" sz="1400" dirty="0"/>
              <a:t>fever* or feeling feverish/chills</a:t>
            </a:r>
          </a:p>
          <a:p>
            <a:pPr lvl="1"/>
            <a:r>
              <a:rPr lang="en-GB" sz="1400" dirty="0"/>
              <a:t>cough</a:t>
            </a:r>
          </a:p>
          <a:p>
            <a:pPr lvl="1"/>
            <a:r>
              <a:rPr lang="en-GB" sz="1400" dirty="0"/>
              <a:t>sore throat</a:t>
            </a:r>
          </a:p>
          <a:p>
            <a:pPr lvl="1"/>
            <a:r>
              <a:rPr lang="en-GB" sz="1400" dirty="0"/>
              <a:t>runny or stuffy nose</a:t>
            </a:r>
          </a:p>
          <a:p>
            <a:pPr lvl="1"/>
            <a:r>
              <a:rPr lang="en-GB" sz="1400" dirty="0"/>
              <a:t>muscle or body aches</a:t>
            </a:r>
          </a:p>
          <a:p>
            <a:pPr lvl="1"/>
            <a:r>
              <a:rPr lang="en-GB" sz="1400" dirty="0"/>
              <a:t>headaches</a:t>
            </a:r>
          </a:p>
          <a:p>
            <a:pPr lvl="1"/>
            <a:r>
              <a:rPr lang="en-GB" sz="1400" dirty="0"/>
              <a:t>fatigue (tiredness)</a:t>
            </a:r>
          </a:p>
          <a:p>
            <a:pPr lvl="1"/>
            <a:r>
              <a:rPr lang="en-GB" sz="1400" dirty="0"/>
              <a:t>some people may have vomiting and diarrhoea, though this is more common in children than adults.</a:t>
            </a:r>
          </a:p>
          <a:p>
            <a:r>
              <a:rPr lang="en-GB" sz="1400" dirty="0"/>
              <a:t>Most experts believe that flu viruses spread mainly by tiny droplets made when people with flu cough, sneeze or talk. </a:t>
            </a:r>
          </a:p>
          <a:p>
            <a:pPr lvl="1"/>
            <a:r>
              <a:rPr lang="en-GB" sz="1400" dirty="0"/>
              <a:t>Airborne</a:t>
            </a:r>
          </a:p>
          <a:p>
            <a:pPr lvl="1"/>
            <a:r>
              <a:rPr lang="en-GB" sz="1400" dirty="0"/>
              <a:t>Contact with environment  </a:t>
            </a:r>
          </a:p>
        </p:txBody>
      </p:sp>
      <p:pic>
        <p:nvPicPr>
          <p:cNvPr id="7" name="Picture 4" descr="2009 Pandemic Flu Vaccine Strategy Worked, But Effectiveness Varied By Age  Group | Global Biodefens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668833" y="4421172"/>
            <a:ext cx="3035639" cy="170586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79206707"/>
      </p:ext>
    </p:extLst>
  </p:cSld>
  <p:clrMapOvr>
    <a:masterClrMapping/>
  </p:clrMapOvr>
  <p:transition spd="slow">
    <p:wipe dir="r"/>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1520" y="0"/>
            <a:ext cx="8424937" cy="1052737"/>
          </a:xfrm>
        </p:spPr>
        <p:txBody>
          <a:bodyPr/>
          <a:lstStyle/>
          <a:p>
            <a:r>
              <a:rPr lang="en-GB" dirty="0"/>
              <a:t>National Influenza Vaccination Programme 2020/21</a:t>
            </a:r>
          </a:p>
        </p:txBody>
      </p:sp>
      <p:sp>
        <p:nvSpPr>
          <p:cNvPr id="3" name="Content Placeholder 2"/>
          <p:cNvSpPr>
            <a:spLocks noGrp="1"/>
          </p:cNvSpPr>
          <p:nvPr>
            <p:ph sz="quarter" idx="11"/>
          </p:nvPr>
        </p:nvSpPr>
        <p:spPr>
          <a:xfrm>
            <a:off x="251520" y="1268412"/>
            <a:ext cx="8784976" cy="4968899"/>
          </a:xfrm>
        </p:spPr>
        <p:txBody>
          <a:bodyPr/>
          <a:lstStyle/>
          <a:p>
            <a:pPr marL="0" indent="0">
              <a:buNone/>
            </a:pPr>
            <a:r>
              <a:rPr lang="en-GB" sz="1800" dirty="0"/>
              <a:t>In 2020/21 groups eligible for the NHS funded flu vaccination programme are the same as last year, </a:t>
            </a:r>
            <a:r>
              <a:rPr lang="en-GB" sz="1800" b="1" dirty="0"/>
              <a:t>(2020/21 expansion programme is included in the next slide) </a:t>
            </a:r>
            <a:r>
              <a:rPr lang="en-GB" sz="1800" dirty="0"/>
              <a:t>and include:</a:t>
            </a:r>
          </a:p>
          <a:p>
            <a:pPr marL="0" indent="0">
              <a:buNone/>
            </a:pPr>
            <a:endParaRPr lang="en-GB" sz="1800" dirty="0"/>
          </a:p>
          <a:p>
            <a:pPr lvl="1">
              <a:buFont typeface="Arial" panose="020B0604020202020204" pitchFamily="34" charset="0"/>
              <a:buChar char="•"/>
            </a:pPr>
            <a:r>
              <a:rPr lang="en-GB" sz="1400" dirty="0"/>
              <a:t>all children aged 2 to 10 on 31 August 2020</a:t>
            </a:r>
          </a:p>
          <a:p>
            <a:pPr lvl="1">
              <a:buFont typeface="Arial" panose="020B0604020202020204" pitchFamily="34" charset="0"/>
              <a:buChar char="•"/>
            </a:pPr>
            <a:r>
              <a:rPr lang="en-GB" sz="1400" dirty="0"/>
              <a:t>those aged 6 months to under 65 years in clinical risk groups</a:t>
            </a:r>
          </a:p>
          <a:p>
            <a:pPr lvl="1">
              <a:buFont typeface="Arial" panose="020B0604020202020204" pitchFamily="34" charset="0"/>
              <a:buChar char="•"/>
            </a:pPr>
            <a:r>
              <a:rPr lang="en-GB" sz="1400" dirty="0"/>
              <a:t>pregnant women</a:t>
            </a:r>
          </a:p>
          <a:p>
            <a:pPr lvl="1">
              <a:buFont typeface="Arial" panose="020B0604020202020204" pitchFamily="34" charset="0"/>
              <a:buChar char="•"/>
            </a:pPr>
            <a:r>
              <a:rPr lang="en-GB" sz="1400" dirty="0"/>
              <a:t>those aged 65 years and over</a:t>
            </a:r>
          </a:p>
          <a:p>
            <a:pPr lvl="1">
              <a:buFont typeface="Arial" panose="020B0604020202020204" pitchFamily="34" charset="0"/>
              <a:buChar char="•"/>
            </a:pPr>
            <a:r>
              <a:rPr lang="en-GB" sz="1400" dirty="0"/>
              <a:t>those in long-stay residential care homes</a:t>
            </a:r>
          </a:p>
          <a:p>
            <a:pPr lvl="1">
              <a:buFont typeface="Arial" panose="020B0604020202020204" pitchFamily="34" charset="0"/>
              <a:buChar char="•"/>
            </a:pPr>
            <a:r>
              <a:rPr lang="en-GB" sz="1400" dirty="0"/>
              <a:t>carers</a:t>
            </a:r>
          </a:p>
          <a:p>
            <a:pPr lvl="1">
              <a:buFont typeface="Arial" panose="020B0604020202020204" pitchFamily="34" charset="0"/>
              <a:buChar char="•"/>
            </a:pPr>
            <a:r>
              <a:rPr lang="en-GB" sz="1400" dirty="0"/>
              <a:t>close contacts of immunocompromised individuals</a:t>
            </a:r>
          </a:p>
          <a:p>
            <a:pPr lvl="1">
              <a:buFont typeface="Arial" panose="020B0604020202020204" pitchFamily="34" charset="0"/>
              <a:buChar char="•"/>
            </a:pPr>
            <a:r>
              <a:rPr lang="en-GB" sz="1400" dirty="0"/>
              <a:t>health and social care staff employed by a registered residential care/nursing home, registered domiciliary care provider or a voluntary managed hospice provider – expected 100% coverage</a:t>
            </a:r>
          </a:p>
          <a:p>
            <a:pPr marL="0" indent="0">
              <a:buNone/>
            </a:pPr>
            <a:endParaRPr lang="en-GB" sz="1600" dirty="0"/>
          </a:p>
          <a:p>
            <a:pPr marL="0" indent="0">
              <a:buNone/>
            </a:pPr>
            <a:r>
              <a:rPr lang="en-GB" sz="1600" dirty="0"/>
              <a:t>Healthcare </a:t>
            </a:r>
            <a:r>
              <a:rPr lang="en-GB" sz="1600" dirty="0">
                <a:solidFill>
                  <a:srgbClr val="FF0000"/>
                </a:solidFill>
              </a:rPr>
              <a:t>professionals</a:t>
            </a:r>
            <a:r>
              <a:rPr lang="en-GB" sz="1600" dirty="0"/>
              <a:t> can apply clinical judgement to take into account the risk of flu exacerbating any underlying disease that a patient may have and administer </a:t>
            </a:r>
            <a:r>
              <a:rPr lang="en-GB" sz="1600" dirty="0">
                <a:solidFill>
                  <a:srgbClr val="FF0000"/>
                </a:solidFill>
              </a:rPr>
              <a:t>a</a:t>
            </a:r>
            <a:r>
              <a:rPr lang="en-GB" sz="1600" dirty="0"/>
              <a:t> Influenza vaccine </a:t>
            </a:r>
          </a:p>
        </p:txBody>
      </p:sp>
    </p:spTree>
    <p:extLst>
      <p:ext uri="{BB962C8B-B14F-4D97-AF65-F5344CB8AC3E}">
        <p14:creationId xmlns:p14="http://schemas.microsoft.com/office/powerpoint/2010/main" val="3898434542"/>
      </p:ext>
    </p:extLst>
  </p:cSld>
  <p:clrMapOvr>
    <a:masterClrMapping/>
  </p:clrMapOvr>
  <p:transition spd="slow">
    <p:wipe dir="r"/>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116633"/>
            <a:ext cx="8568951" cy="936104"/>
          </a:xfrm>
        </p:spPr>
        <p:txBody>
          <a:bodyPr/>
          <a:lstStyle/>
          <a:p>
            <a:r>
              <a:rPr lang="en-GB" sz="2400" dirty="0"/>
              <a:t>National Influenza Vaccination Programme – </a:t>
            </a:r>
            <a:br>
              <a:rPr lang="en-GB" sz="2400" dirty="0"/>
            </a:br>
            <a:r>
              <a:rPr lang="en-GB" sz="2400" dirty="0"/>
              <a:t>expansion programme 2020/21</a:t>
            </a:r>
          </a:p>
        </p:txBody>
      </p:sp>
      <p:sp>
        <p:nvSpPr>
          <p:cNvPr id="3" name="Content Placeholder 2"/>
          <p:cNvSpPr>
            <a:spLocks noGrp="1"/>
          </p:cNvSpPr>
          <p:nvPr>
            <p:ph sz="quarter" idx="11"/>
          </p:nvPr>
        </p:nvSpPr>
        <p:spPr>
          <a:xfrm>
            <a:off x="251520" y="1268759"/>
            <a:ext cx="8423399" cy="4679603"/>
          </a:xfrm>
        </p:spPr>
        <p:txBody>
          <a:bodyPr/>
          <a:lstStyle/>
          <a:p>
            <a:pPr marL="0" lvl="0" indent="0">
              <a:buNone/>
            </a:pPr>
            <a:r>
              <a:rPr lang="en-GB" dirty="0"/>
              <a:t>National Influenza expansion Programme includes:</a:t>
            </a:r>
          </a:p>
          <a:p>
            <a:pPr marL="0" lvl="0" indent="0">
              <a:buNone/>
            </a:pPr>
            <a:endParaRPr lang="en-GB" dirty="0"/>
          </a:p>
          <a:p>
            <a:pPr lvl="1">
              <a:buFont typeface="Arial" panose="020B0604020202020204" pitchFamily="34" charset="0"/>
              <a:buChar char="•"/>
            </a:pPr>
            <a:r>
              <a:rPr lang="en-GB" sz="1600" dirty="0"/>
              <a:t>Increase objective to achieve a minimum 75% uptake across all eligible groups</a:t>
            </a:r>
          </a:p>
          <a:p>
            <a:pPr lvl="1">
              <a:buFont typeface="Arial" panose="020B0604020202020204" pitchFamily="34" charset="0"/>
              <a:buChar char="•"/>
            </a:pPr>
            <a:r>
              <a:rPr lang="en-GB" sz="1600" dirty="0"/>
              <a:t>Household contacts of those on the NHS Shielded Patient List.  Specifically individuals who expect to share living accommodation with a shielded person on most days over the winter </a:t>
            </a:r>
          </a:p>
          <a:p>
            <a:pPr lvl="2"/>
            <a:r>
              <a:rPr lang="en-GB" sz="1400" dirty="0"/>
              <a:t>Household contacts of people on the NHS Shielded Patient list will not be subject to call and recall arrangements but will be offered the vaccine opportunistically, with the aim to offer to all identified.</a:t>
            </a:r>
          </a:p>
          <a:p>
            <a:pPr lvl="1">
              <a:buFont typeface="Arial" panose="020B0604020202020204" pitchFamily="34" charset="0"/>
              <a:buChar char="•"/>
            </a:pPr>
            <a:r>
              <a:rPr lang="en-GB" sz="1600" dirty="0"/>
              <a:t>Children of school Year 7 age in secondary schools (those aged 11 on 31 August 2020). </a:t>
            </a:r>
          </a:p>
          <a:p>
            <a:pPr lvl="1">
              <a:buFont typeface="Arial" panose="020B0604020202020204" pitchFamily="34" charset="0"/>
              <a:buChar char="•"/>
            </a:pPr>
            <a:r>
              <a:rPr lang="en-GB" sz="1600" dirty="0"/>
              <a:t>Health and social care workers employed through Direct Payment (personal budgets) and/or Personal Health Budgets, such as Personal Assistants, to deliver domiciliary care to patients and service user</a:t>
            </a:r>
            <a:endParaRPr lang="en-GB" dirty="0"/>
          </a:p>
          <a:p>
            <a:pPr lvl="1">
              <a:buFont typeface="Arial" panose="020B0604020202020204" pitchFamily="34" charset="0"/>
              <a:buChar char="•"/>
            </a:pPr>
            <a:r>
              <a:rPr lang="en-GB" dirty="0"/>
              <a:t>50 to 64 year olds </a:t>
            </a:r>
          </a:p>
          <a:p>
            <a:pPr lvl="2"/>
            <a:r>
              <a:rPr lang="en-GB" sz="1400" dirty="0"/>
              <a:t>November/December subject to vaccine supply </a:t>
            </a:r>
          </a:p>
          <a:p>
            <a:endParaRPr lang="en-GB" dirty="0"/>
          </a:p>
        </p:txBody>
      </p:sp>
    </p:spTree>
    <p:extLst>
      <p:ext uri="{BB962C8B-B14F-4D97-AF65-F5344CB8AC3E}">
        <p14:creationId xmlns:p14="http://schemas.microsoft.com/office/powerpoint/2010/main" val="2614022892"/>
      </p:ext>
    </p:extLst>
  </p:cSld>
  <p:clrMapOvr>
    <a:masterClrMapping/>
  </p:clrMapOvr>
  <p:transition spd="slow">
    <p:wipe dir="r"/>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9512" y="1"/>
            <a:ext cx="8496945" cy="1052736"/>
          </a:xfrm>
        </p:spPr>
        <p:txBody>
          <a:bodyPr/>
          <a:lstStyle/>
          <a:p>
            <a:r>
              <a:rPr lang="en-GB" dirty="0"/>
              <a:t>National Support for delivery of the Influenza Programme 2020/21</a:t>
            </a:r>
          </a:p>
        </p:txBody>
      </p:sp>
      <p:graphicFrame>
        <p:nvGraphicFramePr>
          <p:cNvPr id="4" name="Content Placeholder 3"/>
          <p:cNvGraphicFramePr>
            <a:graphicFrameLocks noGrp="1"/>
          </p:cNvGraphicFramePr>
          <p:nvPr>
            <p:ph sz="quarter" idx="11"/>
            <p:extLst>
              <p:ext uri="{D42A27DB-BD31-4B8C-83A1-F6EECF244321}">
                <p14:modId xmlns:p14="http://schemas.microsoft.com/office/powerpoint/2010/main" val="626715233"/>
              </p:ext>
            </p:extLst>
          </p:nvPr>
        </p:nvGraphicFramePr>
        <p:xfrm>
          <a:off x="0" y="1052735"/>
          <a:ext cx="9144000" cy="6003029"/>
        </p:xfrm>
        <a:graphic>
          <a:graphicData uri="http://schemas.openxmlformats.org/drawingml/2006/table">
            <a:tbl>
              <a:tblPr firstRow="1" bandRow="1">
                <a:tableStyleId>{5C22544A-7EE6-4342-B048-85BDC9FD1C3A}</a:tableStyleId>
              </a:tblPr>
              <a:tblGrid>
                <a:gridCol w="3127940">
                  <a:extLst>
                    <a:ext uri="{9D8B030D-6E8A-4147-A177-3AD203B41FA5}">
                      <a16:colId xmlns:a16="http://schemas.microsoft.com/office/drawing/2014/main" val="1244254942"/>
                    </a:ext>
                  </a:extLst>
                </a:gridCol>
                <a:gridCol w="2406766">
                  <a:extLst>
                    <a:ext uri="{9D8B030D-6E8A-4147-A177-3AD203B41FA5}">
                      <a16:colId xmlns:a16="http://schemas.microsoft.com/office/drawing/2014/main" val="3378186677"/>
                    </a:ext>
                  </a:extLst>
                </a:gridCol>
                <a:gridCol w="1413558">
                  <a:extLst>
                    <a:ext uri="{9D8B030D-6E8A-4147-A177-3AD203B41FA5}">
                      <a16:colId xmlns:a16="http://schemas.microsoft.com/office/drawing/2014/main" val="100612172"/>
                    </a:ext>
                  </a:extLst>
                </a:gridCol>
                <a:gridCol w="2195736">
                  <a:extLst>
                    <a:ext uri="{9D8B030D-6E8A-4147-A177-3AD203B41FA5}">
                      <a16:colId xmlns:a16="http://schemas.microsoft.com/office/drawing/2014/main" val="988106055"/>
                    </a:ext>
                  </a:extLst>
                </a:gridCol>
              </a:tblGrid>
              <a:tr h="689877">
                <a:tc>
                  <a:txBody>
                    <a:bodyPr/>
                    <a:lstStyle/>
                    <a:p>
                      <a:r>
                        <a:rPr lang="en-GB" dirty="0"/>
                        <a:t>National measures</a:t>
                      </a:r>
                    </a:p>
                  </a:txBody>
                  <a:tcPr/>
                </a:tc>
                <a:tc>
                  <a:txBody>
                    <a:bodyPr/>
                    <a:lstStyle/>
                    <a:p>
                      <a:r>
                        <a:rPr lang="en-GB" dirty="0"/>
                        <a:t>Sussex</a:t>
                      </a:r>
                      <a:r>
                        <a:rPr lang="en-GB" baseline="0" dirty="0"/>
                        <a:t> System </a:t>
                      </a:r>
                      <a:endParaRPr lang="en-GB" dirty="0"/>
                    </a:p>
                  </a:txBody>
                  <a:tcPr/>
                </a:tc>
                <a:tc>
                  <a:txBody>
                    <a:bodyPr/>
                    <a:lstStyle/>
                    <a:p>
                      <a:r>
                        <a:rPr lang="en-GB" dirty="0"/>
                        <a:t>Timeframe</a:t>
                      </a:r>
                    </a:p>
                  </a:txBody>
                  <a:tcPr/>
                </a:tc>
                <a:tc>
                  <a:txBody>
                    <a:bodyPr/>
                    <a:lstStyle/>
                    <a:p>
                      <a:r>
                        <a:rPr lang="en-GB" dirty="0"/>
                        <a:t>Monitoring the</a:t>
                      </a:r>
                      <a:r>
                        <a:rPr lang="en-GB" baseline="0" dirty="0"/>
                        <a:t> impact</a:t>
                      </a:r>
                      <a:endParaRPr lang="en-GB" dirty="0"/>
                    </a:p>
                  </a:txBody>
                  <a:tcPr/>
                </a:tc>
                <a:extLst>
                  <a:ext uri="{0D108BD9-81ED-4DB2-BD59-A6C34878D82A}">
                    <a16:rowId xmlns:a16="http://schemas.microsoft.com/office/drawing/2014/main" val="2212930129"/>
                  </a:ext>
                </a:extLst>
              </a:tr>
              <a:tr h="1317444">
                <a:tc>
                  <a:txBody>
                    <a:bodyPr/>
                    <a:lstStyle/>
                    <a:p>
                      <a:pPr marL="0" marR="0" lvl="0" indent="0" algn="l" defTabSz="914377" rtl="0" eaLnBrk="1" fontAlgn="auto" latinLnBrk="0" hangingPunct="1">
                        <a:lnSpc>
                          <a:spcPct val="100000"/>
                        </a:lnSpc>
                        <a:spcBef>
                          <a:spcPts val="0"/>
                        </a:spcBef>
                        <a:spcAft>
                          <a:spcPts val="0"/>
                        </a:spcAft>
                        <a:buClrTx/>
                        <a:buSzTx/>
                        <a:buFontTx/>
                        <a:buNone/>
                        <a:tabLst/>
                        <a:defRPr/>
                      </a:pPr>
                      <a:r>
                        <a:rPr lang="en-GB" sz="1100" dirty="0"/>
                        <a:t>NHS Trusts to support vaccine delivery at antenatal appointments and to those clinically at risk eligible patients attending in- and out-patient appointments. </a:t>
                      </a:r>
                    </a:p>
                    <a:p>
                      <a:pPr marL="171450" marR="0" lvl="0" indent="-171450" algn="l" defTabSz="914377"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100" dirty="0"/>
                        <a:t>National service specifications will be developed to support the standardised commissioning of these services</a:t>
                      </a:r>
                    </a:p>
                  </a:txBody>
                  <a:tcPr/>
                </a:tc>
                <a:tc>
                  <a:txBody>
                    <a:bodyPr/>
                    <a:lstStyle/>
                    <a:p>
                      <a:pPr marL="171450" indent="-171450">
                        <a:buFont typeface="Arial" panose="020B0604020202020204" pitchFamily="34" charset="0"/>
                        <a:buChar char="•"/>
                      </a:pPr>
                      <a:r>
                        <a:rPr lang="en-GB" sz="1100" dirty="0"/>
                        <a:t>National specification expected September 2020</a:t>
                      </a:r>
                    </a:p>
                    <a:p>
                      <a:pPr marL="171450" indent="-171450">
                        <a:buFont typeface="Arial" panose="020B0604020202020204" pitchFamily="34" charset="0"/>
                        <a:buChar char="•"/>
                      </a:pPr>
                      <a:r>
                        <a:rPr lang="en-GB" sz="1100" dirty="0"/>
                        <a:t>Assurance on Provider</a:t>
                      </a:r>
                      <a:r>
                        <a:rPr lang="en-GB" sz="1100" baseline="0" dirty="0"/>
                        <a:t> sign up and monitoring of specification with NHSE</a:t>
                      </a:r>
                      <a:endParaRPr lang="en-GB" sz="1100" dirty="0"/>
                    </a:p>
                    <a:p>
                      <a:endParaRPr lang="en-GB" sz="1100" dirty="0"/>
                    </a:p>
                    <a:p>
                      <a:endParaRPr lang="en-GB" sz="1100" dirty="0"/>
                    </a:p>
                  </a:txBody>
                  <a:tcPr/>
                </a:tc>
                <a:tc>
                  <a:txBody>
                    <a:bodyPr/>
                    <a:lstStyle/>
                    <a:p>
                      <a:r>
                        <a:rPr lang="en-GB" sz="1100" dirty="0"/>
                        <a:t>September 2020</a:t>
                      </a:r>
                    </a:p>
                  </a:txBody>
                  <a:tcPr/>
                </a:tc>
                <a:tc>
                  <a:txBody>
                    <a:bodyPr/>
                    <a:lstStyle/>
                    <a:p>
                      <a:pPr marL="171450" indent="-171450">
                        <a:buFont typeface="Arial" panose="020B0604020202020204" pitchFamily="34" charset="0"/>
                        <a:buChar char="•"/>
                      </a:pPr>
                      <a:r>
                        <a:rPr lang="en-GB" sz="1100" dirty="0"/>
                        <a:t>Assurance Influenza</a:t>
                      </a:r>
                      <a:r>
                        <a:rPr lang="en-GB" sz="1100" baseline="0" dirty="0"/>
                        <a:t> Programme Board by NHSE Immunisation Team</a:t>
                      </a:r>
                      <a:endParaRPr lang="en-GB" sz="1100" dirty="0"/>
                    </a:p>
                  </a:txBody>
                  <a:tcPr/>
                </a:tc>
                <a:extLst>
                  <a:ext uri="{0D108BD9-81ED-4DB2-BD59-A6C34878D82A}">
                    <a16:rowId xmlns:a16="http://schemas.microsoft.com/office/drawing/2014/main" val="3419160984"/>
                  </a:ext>
                </a:extLst>
              </a:tr>
              <a:tr h="936104">
                <a:tc>
                  <a:txBody>
                    <a:bodyPr/>
                    <a:lstStyle/>
                    <a:p>
                      <a:pPr marL="0" marR="0" lvl="0" indent="0" algn="l" defTabSz="914377" rtl="0" eaLnBrk="1" fontAlgn="auto" latinLnBrk="0" hangingPunct="1">
                        <a:lnSpc>
                          <a:spcPct val="100000"/>
                        </a:lnSpc>
                        <a:spcBef>
                          <a:spcPts val="0"/>
                        </a:spcBef>
                        <a:spcAft>
                          <a:spcPts val="0"/>
                        </a:spcAft>
                        <a:buClrTx/>
                        <a:buSzTx/>
                        <a:buFontTx/>
                        <a:buNone/>
                        <a:tabLst/>
                        <a:defRPr/>
                      </a:pPr>
                      <a:r>
                        <a:rPr lang="en-GB" sz="1100" dirty="0"/>
                        <a:t>NHS Trusts to complete a self-assessment against a best practice checklist. The completed checklist to be published in public board papers</a:t>
                      </a:r>
                    </a:p>
                  </a:txBody>
                  <a:tcPr/>
                </a:tc>
                <a:tc>
                  <a:txBody>
                    <a:bodyPr/>
                    <a:lstStyle/>
                    <a:p>
                      <a:pPr marL="171450" indent="-171450">
                        <a:buFont typeface="Arial" panose="020B0604020202020204" pitchFamily="34" charset="0"/>
                        <a:buChar char="•"/>
                      </a:pPr>
                      <a:r>
                        <a:rPr lang="en-GB" sz="1100" dirty="0"/>
                        <a:t>Joint</a:t>
                      </a:r>
                      <a:r>
                        <a:rPr lang="en-GB" sz="1100" baseline="0" dirty="0"/>
                        <a:t> letter from NHSE/CCG to acute/community providers requesting submission of checklist  </a:t>
                      </a:r>
                      <a:endParaRPr lang="en-GB" sz="1100" dirty="0"/>
                    </a:p>
                  </a:txBody>
                  <a:tcPr/>
                </a:tc>
                <a:tc>
                  <a:txBody>
                    <a:bodyPr/>
                    <a:lstStyle/>
                    <a:p>
                      <a:r>
                        <a:rPr lang="en-GB" sz="1100" dirty="0"/>
                        <a:t>December 2020</a:t>
                      </a:r>
                    </a:p>
                  </a:txBody>
                  <a:tcPr/>
                </a:tc>
                <a:tc>
                  <a:txBody>
                    <a:bodyPr/>
                    <a:lstStyle/>
                    <a:p>
                      <a:pPr marL="171450" marR="0" lvl="0" indent="-171450" algn="l" defTabSz="914377"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100" dirty="0"/>
                        <a:t>Assurance Influenza</a:t>
                      </a:r>
                      <a:r>
                        <a:rPr lang="en-GB" sz="1100" baseline="0" dirty="0"/>
                        <a:t> Programme Board by NHSE Immunisation Team</a:t>
                      </a:r>
                    </a:p>
                    <a:p>
                      <a:pPr marL="171450" marR="0" lvl="0" indent="-171450" algn="l" defTabSz="914377"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100" baseline="0" dirty="0"/>
                        <a:t>NHSE south east regional Influenza programme board</a:t>
                      </a:r>
                      <a:endParaRPr lang="en-GB" sz="1100" dirty="0"/>
                    </a:p>
                  </a:txBody>
                  <a:tcPr/>
                </a:tc>
                <a:extLst>
                  <a:ext uri="{0D108BD9-81ED-4DB2-BD59-A6C34878D82A}">
                    <a16:rowId xmlns:a16="http://schemas.microsoft.com/office/drawing/2014/main" val="2626473901"/>
                  </a:ext>
                </a:extLst>
              </a:tr>
              <a:tr h="1128000">
                <a:tc>
                  <a:txBody>
                    <a:bodyPr/>
                    <a:lstStyle/>
                    <a:p>
                      <a:pPr marL="0" marR="0" lvl="0" indent="0" algn="l" defTabSz="914377" rtl="0" eaLnBrk="1" fontAlgn="auto" latinLnBrk="0" hangingPunct="1">
                        <a:lnSpc>
                          <a:spcPct val="100000"/>
                        </a:lnSpc>
                        <a:spcBef>
                          <a:spcPts val="0"/>
                        </a:spcBef>
                        <a:spcAft>
                          <a:spcPts val="0"/>
                        </a:spcAft>
                        <a:buClrTx/>
                        <a:buSzTx/>
                        <a:buFontTx/>
                        <a:buNone/>
                        <a:tabLst/>
                        <a:defRPr/>
                      </a:pPr>
                      <a:r>
                        <a:rPr lang="en-GB" sz="1100" dirty="0"/>
                        <a:t>The Community Pharmacy Seasonal Influenza Advanced Service Framework will be amended to enable community pharmacies to vaccinate both residential care/nursing home residents and staff in the home setting in a single visit to increase uptake rates </a:t>
                      </a:r>
                    </a:p>
                  </a:txBody>
                  <a:tcPr/>
                </a:tc>
                <a:tc>
                  <a:txBody>
                    <a:bodyPr/>
                    <a:lstStyle/>
                    <a:p>
                      <a:pPr marL="171450" indent="-171450">
                        <a:buFont typeface="Arial" panose="020B0604020202020204" pitchFamily="34" charset="0"/>
                        <a:buChar char="•"/>
                      </a:pPr>
                      <a:r>
                        <a:rPr lang="en-GB" sz="1100" dirty="0"/>
                        <a:t>Review of</a:t>
                      </a:r>
                      <a:r>
                        <a:rPr lang="en-GB" sz="1100" baseline="0" dirty="0"/>
                        <a:t> Primary Care delivery data to inform Pharmacy support required</a:t>
                      </a:r>
                    </a:p>
                    <a:p>
                      <a:pPr marL="171450" indent="-171450">
                        <a:buFont typeface="Arial" panose="020B0604020202020204" pitchFamily="34" charset="0"/>
                        <a:buChar char="•"/>
                      </a:pPr>
                      <a:r>
                        <a:rPr lang="en-GB" sz="1100" dirty="0"/>
                        <a:t>Community Pharmacy</a:t>
                      </a:r>
                      <a:r>
                        <a:rPr lang="en-GB" sz="1100" baseline="0" dirty="0"/>
                        <a:t> specification required</a:t>
                      </a:r>
                      <a:endParaRPr lang="en-GB" sz="1100" dirty="0"/>
                    </a:p>
                  </a:txBody>
                  <a:tcPr/>
                </a:tc>
                <a:tc>
                  <a:txBody>
                    <a:bodyPr/>
                    <a:lstStyle/>
                    <a:p>
                      <a:r>
                        <a:rPr lang="en-GB" sz="1100" dirty="0"/>
                        <a:t>End of August 2020</a:t>
                      </a:r>
                    </a:p>
                    <a:p>
                      <a:endParaRPr lang="en-GB" sz="1100" dirty="0"/>
                    </a:p>
                    <a:p>
                      <a:pPr marL="0" marR="0" lvl="0" indent="0" algn="l" defTabSz="914377" rtl="0" eaLnBrk="1" fontAlgn="auto" latinLnBrk="0" hangingPunct="1">
                        <a:lnSpc>
                          <a:spcPct val="100000"/>
                        </a:lnSpc>
                        <a:spcBef>
                          <a:spcPts val="0"/>
                        </a:spcBef>
                        <a:spcAft>
                          <a:spcPts val="0"/>
                        </a:spcAft>
                        <a:buClrTx/>
                        <a:buSzTx/>
                        <a:buFontTx/>
                        <a:buNone/>
                        <a:tabLst/>
                        <a:defRPr/>
                      </a:pPr>
                      <a:r>
                        <a:rPr lang="en-GB" sz="1100" dirty="0"/>
                        <a:t>End of August 2020</a:t>
                      </a:r>
                    </a:p>
                    <a:p>
                      <a:endParaRPr lang="en-GB" sz="1100" dirty="0"/>
                    </a:p>
                  </a:txBody>
                  <a:tcPr/>
                </a:tc>
                <a:tc>
                  <a:txBody>
                    <a:bodyPr/>
                    <a:lstStyle/>
                    <a:p>
                      <a:pPr marL="171450" indent="-171450">
                        <a:buFont typeface="Arial" panose="020B0604020202020204" pitchFamily="34" charset="0"/>
                        <a:buChar char="•"/>
                      </a:pPr>
                      <a:r>
                        <a:rPr lang="en-GB" sz="1100" dirty="0"/>
                        <a:t>Assurance via Exec operational group</a:t>
                      </a:r>
                    </a:p>
                    <a:p>
                      <a:pPr marL="171450" marR="0" lvl="0" indent="-171450" algn="l" defTabSz="914377"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100" dirty="0"/>
                        <a:t>Assurance Influenza</a:t>
                      </a:r>
                      <a:r>
                        <a:rPr lang="en-GB" sz="1100" baseline="0" dirty="0"/>
                        <a:t> Programme Board by NHSE Immunisation Team</a:t>
                      </a:r>
                      <a:endParaRPr lang="en-GB" sz="1100" dirty="0"/>
                    </a:p>
                    <a:p>
                      <a:pPr marL="171450" indent="-171450">
                        <a:buFont typeface="Arial" panose="020B0604020202020204" pitchFamily="34" charset="0"/>
                        <a:buChar char="•"/>
                      </a:pPr>
                      <a:endParaRPr lang="en-GB" sz="1100" dirty="0"/>
                    </a:p>
                  </a:txBody>
                  <a:tcPr/>
                </a:tc>
                <a:extLst>
                  <a:ext uri="{0D108BD9-81ED-4DB2-BD59-A6C34878D82A}">
                    <a16:rowId xmlns:a16="http://schemas.microsoft.com/office/drawing/2014/main" val="3814781091"/>
                  </a:ext>
                </a:extLst>
              </a:tr>
              <a:tr h="640601">
                <a:tc>
                  <a:txBody>
                    <a:bodyPr/>
                    <a:lstStyle/>
                    <a:p>
                      <a:pPr marL="0" marR="0" lvl="0" indent="0" algn="l" defTabSz="914377" rtl="0" eaLnBrk="1" fontAlgn="auto" latinLnBrk="0" hangingPunct="1">
                        <a:lnSpc>
                          <a:spcPct val="100000"/>
                        </a:lnSpc>
                        <a:spcBef>
                          <a:spcPts val="0"/>
                        </a:spcBef>
                        <a:spcAft>
                          <a:spcPts val="0"/>
                        </a:spcAft>
                        <a:buClrTx/>
                        <a:buSzTx/>
                        <a:buFontTx/>
                        <a:buNone/>
                        <a:tabLst/>
                        <a:defRPr/>
                      </a:pPr>
                      <a:r>
                        <a:rPr lang="en-GB" sz="1100" dirty="0"/>
                        <a:t>NHSEI are developing a national call and recall service to support localised call and recall provision</a:t>
                      </a:r>
                    </a:p>
                  </a:txBody>
                  <a:tcPr/>
                </a:tc>
                <a:tc>
                  <a:txBody>
                    <a:bodyPr/>
                    <a:lstStyle/>
                    <a:p>
                      <a:pPr marL="171450" indent="-171450">
                        <a:buFont typeface="Arial" panose="020B0604020202020204" pitchFamily="34" charset="0"/>
                        <a:buChar char="•"/>
                      </a:pPr>
                      <a:r>
                        <a:rPr lang="en-GB" sz="1100" dirty="0"/>
                        <a:t>National call and recall service will support Sussex Primary Care practices</a:t>
                      </a:r>
                    </a:p>
                  </a:txBody>
                  <a:tcPr/>
                </a:tc>
                <a:tc>
                  <a:txBody>
                    <a:bodyPr/>
                    <a:lstStyle/>
                    <a:p>
                      <a:r>
                        <a:rPr lang="en-GB" sz="1100" dirty="0"/>
                        <a:t>September 2020</a:t>
                      </a:r>
                    </a:p>
                  </a:txBody>
                  <a:tcPr/>
                </a:tc>
                <a:tc>
                  <a:txBody>
                    <a:bodyPr/>
                    <a:lstStyle/>
                    <a:p>
                      <a:pPr marL="171450" marR="0" lvl="0" indent="-171450" algn="l" defTabSz="914377"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100" dirty="0"/>
                        <a:t>Assurance Influenza</a:t>
                      </a:r>
                      <a:r>
                        <a:rPr lang="en-GB" sz="1100" baseline="0" dirty="0"/>
                        <a:t> Programme Board by NHSE Immunisation Team</a:t>
                      </a:r>
                    </a:p>
                    <a:p>
                      <a:pPr marL="171450" marR="0" lvl="0" indent="-171450" algn="l" defTabSz="914377"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100" baseline="0" dirty="0"/>
                        <a:t>NHSE south east regional Influenza programme board</a:t>
                      </a:r>
                      <a:endParaRPr lang="en-GB" sz="1100" dirty="0"/>
                    </a:p>
                  </a:txBody>
                  <a:tcPr/>
                </a:tc>
                <a:extLst>
                  <a:ext uri="{0D108BD9-81ED-4DB2-BD59-A6C34878D82A}">
                    <a16:rowId xmlns:a16="http://schemas.microsoft.com/office/drawing/2014/main" val="2236686327"/>
                  </a:ext>
                </a:extLst>
              </a:tr>
              <a:tr h="1001964">
                <a:tc>
                  <a:txBody>
                    <a:bodyPr/>
                    <a:lstStyle/>
                    <a:p>
                      <a:pPr marL="0" marR="0" lvl="0" indent="0" algn="l" defTabSz="914377" rtl="0" eaLnBrk="1" fontAlgn="auto" latinLnBrk="0" hangingPunct="1">
                        <a:lnSpc>
                          <a:spcPct val="100000"/>
                        </a:lnSpc>
                        <a:spcBef>
                          <a:spcPts val="0"/>
                        </a:spcBef>
                        <a:spcAft>
                          <a:spcPts val="0"/>
                        </a:spcAft>
                        <a:buClrTx/>
                        <a:buSzTx/>
                        <a:buFontTx/>
                        <a:buNone/>
                        <a:tabLst/>
                        <a:defRPr/>
                      </a:pPr>
                      <a:r>
                        <a:rPr lang="en-GB" sz="1100" dirty="0"/>
                        <a:t>The flu vaccination programme will be supported with a major new public facing marketing campaign to encourage take up amongst eligible groups for the free flu vaccine, due to launch in October</a:t>
                      </a:r>
                    </a:p>
                  </a:txBody>
                  <a:tcPr/>
                </a:tc>
                <a:tc>
                  <a:txBody>
                    <a:bodyPr/>
                    <a:lstStyle/>
                    <a:p>
                      <a:pPr marL="171450" indent="-171450">
                        <a:buFont typeface="Arial" panose="020B0604020202020204" pitchFamily="34" charset="0"/>
                        <a:buChar char="•"/>
                      </a:pPr>
                      <a:r>
                        <a:rPr lang="en-GB" sz="1100" dirty="0"/>
                        <a:t>National</a:t>
                      </a:r>
                      <a:r>
                        <a:rPr lang="en-GB" sz="1100" baseline="0" dirty="0"/>
                        <a:t> marketing campaign to feed into the Sussex Communication and engagement plan</a:t>
                      </a:r>
                      <a:endParaRPr lang="en-GB" sz="1100" dirty="0"/>
                    </a:p>
                  </a:txBody>
                  <a:tcPr/>
                </a:tc>
                <a:tc>
                  <a:txBody>
                    <a:bodyPr/>
                    <a:lstStyle/>
                    <a:p>
                      <a:r>
                        <a:rPr lang="en-GB" sz="1100" dirty="0"/>
                        <a:t>September 2020</a:t>
                      </a:r>
                    </a:p>
                  </a:txBody>
                  <a:tcPr/>
                </a:tc>
                <a:tc>
                  <a:txBody>
                    <a:bodyPr/>
                    <a:lstStyle/>
                    <a:p>
                      <a:pPr marL="171450" marR="0" lvl="0" indent="-171450" algn="l" defTabSz="914377"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100" dirty="0"/>
                        <a:t>Assurance Influenza</a:t>
                      </a:r>
                      <a:r>
                        <a:rPr lang="en-GB" sz="1100" baseline="0" dirty="0"/>
                        <a:t> Programme Board by NHSE Immunisation Team</a:t>
                      </a:r>
                    </a:p>
                    <a:p>
                      <a:pPr marL="171450" marR="0" lvl="0" indent="-171450" algn="l" defTabSz="914377"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100" baseline="0" dirty="0"/>
                        <a:t>NHSE south east regional Influenza programme board</a:t>
                      </a:r>
                      <a:endParaRPr lang="en-GB" sz="1100" dirty="0"/>
                    </a:p>
                  </a:txBody>
                  <a:tcPr/>
                </a:tc>
                <a:extLst>
                  <a:ext uri="{0D108BD9-81ED-4DB2-BD59-A6C34878D82A}">
                    <a16:rowId xmlns:a16="http://schemas.microsoft.com/office/drawing/2014/main" val="2538245655"/>
                  </a:ext>
                </a:extLst>
              </a:tr>
            </a:tbl>
          </a:graphicData>
        </a:graphic>
      </p:graphicFrame>
      <p:sp>
        <p:nvSpPr>
          <p:cNvPr id="5" name="Rectangle 4"/>
          <p:cNvSpPr/>
          <p:nvPr/>
        </p:nvSpPr>
        <p:spPr>
          <a:xfrm>
            <a:off x="468313" y="1052736"/>
            <a:ext cx="8207376" cy="369332"/>
          </a:xfrm>
          <a:prstGeom prst="rect">
            <a:avLst/>
          </a:prstGeom>
        </p:spPr>
        <p:txBody>
          <a:bodyPr wrap="square">
            <a:spAutoFit/>
          </a:bodyPr>
          <a:lstStyle/>
          <a:p>
            <a:endParaRPr lang="en-GB" dirty="0"/>
          </a:p>
        </p:txBody>
      </p:sp>
    </p:spTree>
    <p:extLst>
      <p:ext uri="{BB962C8B-B14F-4D97-AF65-F5344CB8AC3E}">
        <p14:creationId xmlns:p14="http://schemas.microsoft.com/office/powerpoint/2010/main" val="1042278537"/>
      </p:ext>
    </p:extLst>
  </p:cSld>
  <p:clrMapOvr>
    <a:masterClrMapping/>
  </p:clrMapOvr>
  <p:transition spd="slow">
    <p:wipe dir="r"/>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Influenza Prevention Plan</a:t>
            </a:r>
          </a:p>
        </p:txBody>
      </p:sp>
      <p:sp>
        <p:nvSpPr>
          <p:cNvPr id="3" name="Content Placeholder 2"/>
          <p:cNvSpPr>
            <a:spLocks noGrp="1"/>
          </p:cNvSpPr>
          <p:nvPr>
            <p:ph sz="quarter" idx="11"/>
          </p:nvPr>
        </p:nvSpPr>
        <p:spPr/>
        <p:txBody>
          <a:bodyPr/>
          <a:lstStyle/>
          <a:p>
            <a:pPr marL="0" indent="0">
              <a:buNone/>
            </a:pPr>
            <a:r>
              <a:rPr lang="en-GB" dirty="0"/>
              <a:t>The 2020/21 Influenza Prevention Plan includes the following priority areas: </a:t>
            </a:r>
          </a:p>
          <a:p>
            <a:pPr lvl="1"/>
            <a:r>
              <a:rPr lang="en-GB" dirty="0"/>
              <a:t>National Influenza Vaccination Programme – Patient groups</a:t>
            </a:r>
          </a:p>
          <a:p>
            <a:pPr lvl="1"/>
            <a:r>
              <a:rPr lang="en-GB" dirty="0"/>
              <a:t>National Influenza Vaccination Programme – Staff groups</a:t>
            </a:r>
          </a:p>
          <a:p>
            <a:pPr lvl="1"/>
            <a:r>
              <a:rPr lang="en-GB" dirty="0"/>
              <a:t>Vaccination supplies</a:t>
            </a:r>
          </a:p>
          <a:p>
            <a:pPr lvl="1"/>
            <a:r>
              <a:rPr lang="en-GB" dirty="0"/>
              <a:t>Personal Protective Equipment</a:t>
            </a:r>
          </a:p>
          <a:p>
            <a:pPr lvl="1"/>
            <a:r>
              <a:rPr lang="en-GB" dirty="0"/>
              <a:t>Flu testing</a:t>
            </a:r>
          </a:p>
          <a:p>
            <a:pPr lvl="1"/>
            <a:r>
              <a:rPr lang="en-GB" dirty="0"/>
              <a:t>System resilience </a:t>
            </a:r>
          </a:p>
          <a:p>
            <a:pPr lvl="1"/>
            <a:r>
              <a:rPr lang="en-GB" dirty="0"/>
              <a:t>Outbreak Management</a:t>
            </a:r>
          </a:p>
          <a:p>
            <a:pPr lvl="1"/>
            <a:r>
              <a:rPr lang="en-GB" dirty="0"/>
              <a:t>Communications and engagement strategy</a:t>
            </a:r>
          </a:p>
          <a:p>
            <a:pPr lvl="1"/>
            <a:r>
              <a:rPr lang="en-GB" dirty="0"/>
              <a:t>Local and regional reporting</a:t>
            </a:r>
          </a:p>
          <a:p>
            <a:pPr lvl="1"/>
            <a:r>
              <a:rPr lang="en-GB" dirty="0"/>
              <a:t>Commissioning in and out of hours outbreak services</a:t>
            </a:r>
          </a:p>
          <a:p>
            <a:pPr lvl="1"/>
            <a:r>
              <a:rPr lang="en-GB" dirty="0"/>
              <a:t>Prevention of all Winter Viral Infections  </a:t>
            </a:r>
          </a:p>
        </p:txBody>
      </p:sp>
    </p:spTree>
    <p:extLst>
      <p:ext uri="{BB962C8B-B14F-4D97-AF65-F5344CB8AC3E}">
        <p14:creationId xmlns:p14="http://schemas.microsoft.com/office/powerpoint/2010/main" val="2769786548"/>
      </p:ext>
    </p:extLst>
  </p:cSld>
  <p:clrMapOvr>
    <a:masterClrMapping/>
  </p:clrMapOvr>
  <p:transition spd="slow">
    <p:wipe dir="r"/>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
            <a:ext cx="9144000" cy="1052736"/>
          </a:xfrm>
        </p:spPr>
        <p:txBody>
          <a:bodyPr/>
          <a:lstStyle/>
          <a:p>
            <a:r>
              <a:rPr lang="en-GB" dirty="0"/>
              <a:t>Priority actions- August - September 2020</a:t>
            </a:r>
          </a:p>
        </p:txBody>
      </p:sp>
      <p:sp>
        <p:nvSpPr>
          <p:cNvPr id="3" name="Content Placeholder 2"/>
          <p:cNvSpPr>
            <a:spLocks noGrp="1"/>
          </p:cNvSpPr>
          <p:nvPr>
            <p:ph sz="quarter" idx="11"/>
          </p:nvPr>
        </p:nvSpPr>
        <p:spPr>
          <a:xfrm>
            <a:off x="0" y="1052737"/>
            <a:ext cx="9036496" cy="4895626"/>
          </a:xfrm>
        </p:spPr>
        <p:txBody>
          <a:bodyPr/>
          <a:lstStyle/>
          <a:p>
            <a:r>
              <a:rPr lang="en-GB" sz="1800" dirty="0"/>
              <a:t>Completion of Primary Care scoping delivery exercise</a:t>
            </a:r>
          </a:p>
          <a:p>
            <a:r>
              <a:rPr lang="en-GB" sz="1800" dirty="0"/>
              <a:t>Completion of System modelling</a:t>
            </a:r>
          </a:p>
          <a:p>
            <a:r>
              <a:rPr lang="en-GB" sz="1800" dirty="0"/>
              <a:t>Commissioning other Providers to support Primary Care in vaccination delivery</a:t>
            </a:r>
          </a:p>
          <a:p>
            <a:r>
              <a:rPr lang="en-GB" sz="1800" dirty="0"/>
              <a:t>Workforce capacity/ education</a:t>
            </a:r>
          </a:p>
          <a:p>
            <a:r>
              <a:rPr lang="en-GB" sz="1800" dirty="0"/>
              <a:t>Patient vaccination supply assurance via NHSE</a:t>
            </a:r>
          </a:p>
          <a:p>
            <a:r>
              <a:rPr lang="en-GB" sz="1800" dirty="0"/>
              <a:t>NHSE Provider Influenza specification – assurance on NHS provider support to the vaccination delivery for antenatal, long stay and OPD vaccinations</a:t>
            </a:r>
          </a:p>
          <a:p>
            <a:r>
              <a:rPr lang="en-GB" sz="1800" dirty="0"/>
              <a:t>Community Provider contractual arrangements to be agreed with Primary Care Providers</a:t>
            </a:r>
          </a:p>
          <a:p>
            <a:r>
              <a:rPr lang="en-GB" sz="1800" dirty="0"/>
              <a:t>Implementation of a system wide Communications and engagement plan across Sussex ICS</a:t>
            </a:r>
          </a:p>
          <a:p>
            <a:r>
              <a:rPr lang="en-GB" sz="1800" dirty="0"/>
              <a:t>Development of Influenza Community Champions using existing COVID-19 groups</a:t>
            </a:r>
          </a:p>
          <a:p>
            <a:r>
              <a:rPr lang="en-GB" sz="1800" dirty="0"/>
              <a:t>Increase public engagement for those who are living in the most deprived areas and from BAME communities.  </a:t>
            </a:r>
          </a:p>
          <a:p>
            <a:endParaRPr lang="en-GB" sz="1800" dirty="0"/>
          </a:p>
          <a:p>
            <a:pPr lvl="1"/>
            <a:endParaRPr lang="en-GB" dirty="0"/>
          </a:p>
          <a:p>
            <a:pPr lvl="1"/>
            <a:endParaRPr lang="en-GB" dirty="0"/>
          </a:p>
          <a:p>
            <a:pPr lvl="1"/>
            <a:endParaRPr lang="en-GB" dirty="0"/>
          </a:p>
          <a:p>
            <a:pPr lvl="1"/>
            <a:endParaRPr lang="en-GB" dirty="0"/>
          </a:p>
          <a:p>
            <a:pPr lvl="1"/>
            <a:endParaRPr lang="en-GB" dirty="0"/>
          </a:p>
        </p:txBody>
      </p:sp>
    </p:spTree>
    <p:extLst>
      <p:ext uri="{BB962C8B-B14F-4D97-AF65-F5344CB8AC3E}">
        <p14:creationId xmlns:p14="http://schemas.microsoft.com/office/powerpoint/2010/main" val="1935285344"/>
      </p:ext>
    </p:extLst>
  </p:cSld>
  <p:clrMapOvr>
    <a:masterClrMapping/>
  </p:clrMapOvr>
  <p:transition spd="slow">
    <p:wipe dir="r"/>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Sussex Influenza Governance </a:t>
            </a:r>
          </a:p>
        </p:txBody>
      </p:sp>
      <p:sp>
        <p:nvSpPr>
          <p:cNvPr id="3" name="Content Placeholder 2"/>
          <p:cNvSpPr>
            <a:spLocks noGrp="1"/>
          </p:cNvSpPr>
          <p:nvPr>
            <p:ph sz="quarter" idx="11"/>
          </p:nvPr>
        </p:nvSpPr>
        <p:spPr/>
        <p:txBody>
          <a:bodyPr/>
          <a:lstStyle/>
          <a:p>
            <a:r>
              <a:rPr lang="en-GB" dirty="0"/>
              <a:t>Established Sussex Influenza Programme board with Task and Finish groups, which meet fortnightly. </a:t>
            </a:r>
          </a:p>
          <a:p>
            <a:pPr lvl="1"/>
            <a:r>
              <a:rPr lang="en-GB" dirty="0"/>
              <a:t>Patient Vaccination/ Primary care</a:t>
            </a:r>
          </a:p>
          <a:p>
            <a:pPr lvl="1"/>
            <a:r>
              <a:rPr lang="en-GB" dirty="0"/>
              <a:t>NHS staff vaccination and prevention</a:t>
            </a:r>
          </a:p>
          <a:p>
            <a:pPr lvl="1"/>
            <a:r>
              <a:rPr lang="en-GB" dirty="0"/>
              <a:t>Social Care vaccination and prevention</a:t>
            </a:r>
          </a:p>
          <a:p>
            <a:pPr lvl="1"/>
            <a:r>
              <a:rPr lang="en-GB" dirty="0"/>
              <a:t>Communications and patient engagement</a:t>
            </a:r>
          </a:p>
          <a:p>
            <a:pPr lvl="1"/>
            <a:r>
              <a:rPr lang="en-GB" dirty="0"/>
              <a:t>Commissioning/reporting</a:t>
            </a:r>
          </a:p>
          <a:p>
            <a:r>
              <a:rPr lang="en-GB" dirty="0"/>
              <a:t>Sussex Influenza Programme board report to Quality &amp; Safety Committee</a:t>
            </a:r>
          </a:p>
          <a:p>
            <a:r>
              <a:rPr lang="en-GB" dirty="0"/>
              <a:t>Monthly LMT/EMT/A&amp;E Delivery Board reporting</a:t>
            </a:r>
          </a:p>
          <a:p>
            <a:r>
              <a:rPr lang="en-GB" dirty="0"/>
              <a:t>Exec led weekly CCG operational meeting</a:t>
            </a:r>
          </a:p>
          <a:p>
            <a:endParaRPr lang="en-GB" dirty="0"/>
          </a:p>
        </p:txBody>
      </p:sp>
    </p:spTree>
    <p:extLst>
      <p:ext uri="{BB962C8B-B14F-4D97-AF65-F5344CB8AC3E}">
        <p14:creationId xmlns:p14="http://schemas.microsoft.com/office/powerpoint/2010/main" val="2606708842"/>
      </p:ext>
    </p:extLst>
  </p:cSld>
  <p:clrMapOvr>
    <a:masterClrMapping/>
  </p:clrMapOvr>
  <p:transition spd="slow">
    <p:wipe dir="r"/>
  </p:transition>
</p:sld>
</file>

<file path=ppt/theme/theme1.xml><?xml version="1.0" encoding="utf-8"?>
<a:theme xmlns:a="http://schemas.openxmlformats.org/drawingml/2006/main" name="Office Theme">
  <a:themeElements>
    <a:clrScheme name="Sussex NHS Commissioners">
      <a:dk1>
        <a:sysClr val="windowText" lastClr="000000"/>
      </a:dk1>
      <a:lt1>
        <a:sysClr val="window" lastClr="FFFFFF"/>
      </a:lt1>
      <a:dk2>
        <a:srgbClr val="44546A"/>
      </a:dk2>
      <a:lt2>
        <a:srgbClr val="E7E6E6"/>
      </a:lt2>
      <a:accent1>
        <a:srgbClr val="005EB8"/>
      </a:accent1>
      <a:accent2>
        <a:srgbClr val="00ACA0"/>
      </a:accent2>
      <a:accent3>
        <a:srgbClr val="412B89"/>
      </a:accent3>
      <a:accent4>
        <a:srgbClr val="0476BE"/>
      </a:accent4>
      <a:accent5>
        <a:srgbClr val="E2ECED"/>
      </a:accent5>
      <a:accent6>
        <a:srgbClr val="CBD2D8"/>
      </a:accent6>
      <a:hlink>
        <a:srgbClr val="3B5365"/>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15075</TotalTime>
  <Words>1315</Words>
  <Application>Microsoft Office PowerPoint</Application>
  <PresentationFormat>On-screen Show (4:3)</PresentationFormat>
  <Paragraphs>138</Paragraphs>
  <Slides>11</Slides>
  <Notes>0</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11</vt:i4>
      </vt:variant>
    </vt:vector>
  </HeadingPairs>
  <TitlesOfParts>
    <vt:vector size="14" baseType="lpstr">
      <vt:lpstr>Arial</vt:lpstr>
      <vt:lpstr>Calibri</vt:lpstr>
      <vt:lpstr>Office Theme</vt:lpstr>
      <vt:lpstr>Influenza Prevention 2020/21 Mandy Catchpole Deputy Director of Quality and Infection Prevention Sussex CCGs</vt:lpstr>
      <vt:lpstr>Influenza 2020/21</vt:lpstr>
      <vt:lpstr>What is Influenza?</vt:lpstr>
      <vt:lpstr>National Influenza Vaccination Programme 2020/21</vt:lpstr>
      <vt:lpstr>National Influenza Vaccination Programme –  expansion programme 2020/21</vt:lpstr>
      <vt:lpstr>National Support for delivery of the Influenza Programme 2020/21</vt:lpstr>
      <vt:lpstr>Influenza Prevention Plan</vt:lpstr>
      <vt:lpstr>Priority actions- August - September 2020</vt:lpstr>
      <vt:lpstr>Sussex Influenza Governance </vt:lpstr>
      <vt:lpstr>Key Sussex system risks </vt:lpstr>
      <vt:lpstr>Any Questions?</vt:lpstr>
    </vt:vector>
  </TitlesOfParts>
  <Company>Sussex CCGs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Gurney Thomas (NHS Brighton &amp; Hove CCG)</dc:creator>
  <cp:lastModifiedBy>Tessa Eckert</cp:lastModifiedBy>
  <cp:revision>215</cp:revision>
  <dcterms:created xsi:type="dcterms:W3CDTF">2018-09-13T21:11:48Z</dcterms:created>
  <dcterms:modified xsi:type="dcterms:W3CDTF">2020-09-21T08:50:37Z</dcterms:modified>
</cp:coreProperties>
</file>